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BAB8CC-5C00-4F90-95FB-338E31034C49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9A804C-B9D4-4173-8467-F71DF1582CE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rPr>
            <a:t>COMMODITY </a:t>
          </a:r>
          <a:r>
            <a:rPr lang="en-US" sz="2000" b="1" dirty="0" smtClean="0">
              <a:solidFill>
                <a:schemeClr val="bg1"/>
              </a:solidFill>
              <a:latin typeface="+mj-lt"/>
              <a:cs typeface="Times New Roman" panose="02020603050405020304" pitchFamily="18" charset="0"/>
            </a:rPr>
            <a:t>TRAP</a:t>
          </a:r>
          <a:endParaRPr lang="en-US" sz="2000" b="1" dirty="0">
            <a:solidFill>
              <a:schemeClr val="bg1"/>
            </a:solidFill>
            <a:latin typeface="+mj-lt"/>
            <a:cs typeface="Times New Roman" panose="02020603050405020304" pitchFamily="18" charset="0"/>
          </a:endParaRPr>
        </a:p>
      </dgm:t>
    </dgm:pt>
    <dgm:pt modelId="{C7B99C3B-8FD0-4CE1-9A44-52E71E526F5E}" type="parTrans" cxnId="{7BCCBEBF-1D39-413D-BB6A-394E886D709D}">
      <dgm:prSet/>
      <dgm:spPr/>
      <dgm:t>
        <a:bodyPr/>
        <a:lstStyle/>
        <a:p>
          <a:endParaRPr lang="en-US"/>
        </a:p>
      </dgm:t>
    </dgm:pt>
    <dgm:pt modelId="{83DBF3BE-D4A3-4570-8C6D-6240CCE27F18}" type="sibTrans" cxnId="{7BCCBEBF-1D39-413D-BB6A-394E886D709D}">
      <dgm:prSet/>
      <dgm:spPr/>
      <dgm:t>
        <a:bodyPr/>
        <a:lstStyle/>
        <a:p>
          <a:endParaRPr lang="en-US"/>
        </a:p>
      </dgm:t>
    </dgm:pt>
    <dgm:pt modelId="{3988E4EC-CCAC-4C2A-94E1-450900375832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 smtClean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 </a:t>
          </a:r>
        </a:p>
        <a:p>
          <a:r>
            <a:rPr lang="en-US" sz="1600" b="1" dirty="0" smtClean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differentiation</a:t>
          </a:r>
          <a:endParaRPr lang="en-US" sz="1600" b="1" dirty="0">
            <a:solidFill>
              <a:srgbClr val="050607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7E8E80-3FA6-45D9-9877-77275F6D26F5}" type="parTrans" cxnId="{B3D9FC95-A4C7-4199-8273-7CDF01514955}">
      <dgm:prSet/>
      <dgm:spPr/>
      <dgm:t>
        <a:bodyPr/>
        <a:lstStyle/>
        <a:p>
          <a:endParaRPr lang="en-US"/>
        </a:p>
      </dgm:t>
    </dgm:pt>
    <dgm:pt modelId="{5E08051F-A2B0-467C-9C22-D0251BB2479A}" type="sibTrans" cxnId="{B3D9FC95-A4C7-4199-8273-7CDF01514955}">
      <dgm:prSet/>
      <dgm:spPr/>
      <dgm:t>
        <a:bodyPr/>
        <a:lstStyle/>
        <a:p>
          <a:endParaRPr lang="en-US"/>
        </a:p>
      </dgm:t>
    </dgm:pt>
    <dgm:pt modelId="{1A022CB6-3DB1-4405-9EA5-FD91BAB3261E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low entry barriers</a:t>
          </a:r>
        </a:p>
      </dgm:t>
    </dgm:pt>
    <dgm:pt modelId="{64332A24-70E7-4864-A876-8D40087E2C6B}" type="parTrans" cxnId="{E50E2DCB-3AA0-4864-A9E4-117A5147D00C}">
      <dgm:prSet/>
      <dgm:spPr/>
      <dgm:t>
        <a:bodyPr/>
        <a:lstStyle/>
        <a:p>
          <a:endParaRPr lang="en-US"/>
        </a:p>
      </dgm:t>
    </dgm:pt>
    <dgm:pt modelId="{6098C29E-8222-4E3E-BBBA-BB00AA29C5A9}" type="sibTrans" cxnId="{E50E2DCB-3AA0-4864-A9E4-117A5147D00C}">
      <dgm:prSet/>
      <dgm:spPr/>
      <dgm:t>
        <a:bodyPr/>
        <a:lstStyle/>
        <a:p>
          <a:endParaRPr lang="en-US"/>
        </a:p>
      </dgm:t>
    </dgm:pt>
    <dgm:pt modelId="{F8D815CB-910E-4B94-A7FA-4123287A7E40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intense </a:t>
          </a:r>
          <a:r>
            <a:rPr lang="en-US" sz="1600" b="1" dirty="0" err="1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compe-tition</a:t>
          </a:r>
          <a:endParaRPr lang="en-US" sz="1600" b="1" dirty="0">
            <a:solidFill>
              <a:srgbClr val="050607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E12A02-C937-43DA-9443-6D829CC9DDE7}" type="parTrans" cxnId="{71C75867-2F65-46C4-9DB1-9042D65E0AAF}">
      <dgm:prSet/>
      <dgm:spPr/>
      <dgm:t>
        <a:bodyPr/>
        <a:lstStyle/>
        <a:p>
          <a:endParaRPr lang="en-US"/>
        </a:p>
      </dgm:t>
    </dgm:pt>
    <dgm:pt modelId="{635EEDDE-FF6F-4672-B88E-FA33B4267F35}" type="sibTrans" cxnId="{71C75867-2F65-46C4-9DB1-9042D65E0AAF}">
      <dgm:prSet/>
      <dgm:spPr/>
      <dgm:t>
        <a:bodyPr/>
        <a:lstStyle/>
        <a:p>
          <a:endParaRPr lang="en-US"/>
        </a:p>
      </dgm:t>
    </dgm:pt>
    <dgm:pt modelId="{A2105B81-7B12-49BE-912C-A0E721D0FA93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labor intensive</a:t>
          </a:r>
        </a:p>
      </dgm:t>
    </dgm:pt>
    <dgm:pt modelId="{78942952-74C7-4C01-A089-CD46F6DC6D10}" type="parTrans" cxnId="{E1FB1DDA-67AC-4B1E-9783-F48F51E27B6A}">
      <dgm:prSet/>
      <dgm:spPr/>
      <dgm:t>
        <a:bodyPr/>
        <a:lstStyle/>
        <a:p>
          <a:endParaRPr lang="en-US"/>
        </a:p>
      </dgm:t>
    </dgm:pt>
    <dgm:pt modelId="{41D4EF16-EC84-480D-9DB2-1308643CCE64}" type="sibTrans" cxnId="{E1FB1DDA-67AC-4B1E-9783-F48F51E27B6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443CF05-1017-4FE8-9EBB-FA51686C964C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90000"/>
            </a:lnSpc>
          </a:pPr>
          <a:r>
            <a:rPr lang="en-US" sz="1600" b="1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limited volumes/</a:t>
          </a:r>
        </a:p>
        <a:p>
          <a:pPr>
            <a:lnSpc>
              <a:spcPct val="50000"/>
            </a:lnSpc>
          </a:pPr>
          <a:r>
            <a:rPr lang="en-US" sz="1600" b="1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capacity</a:t>
          </a:r>
        </a:p>
      </dgm:t>
    </dgm:pt>
    <dgm:pt modelId="{C279C951-0CD6-4729-969E-3740689B4208}" type="parTrans" cxnId="{53569707-8D89-4AE2-B15E-E8A909D49B11}">
      <dgm:prSet/>
      <dgm:spPr/>
      <dgm:t>
        <a:bodyPr/>
        <a:lstStyle/>
        <a:p>
          <a:endParaRPr lang="en-US"/>
        </a:p>
      </dgm:t>
    </dgm:pt>
    <dgm:pt modelId="{BD278E02-E745-40DC-996D-050A2B53160C}" type="sibTrans" cxnId="{53569707-8D89-4AE2-B15E-E8A909D49B11}">
      <dgm:prSet/>
      <dgm:spPr/>
      <dgm:t>
        <a:bodyPr/>
        <a:lstStyle/>
        <a:p>
          <a:endParaRPr lang="en-US"/>
        </a:p>
      </dgm:t>
    </dgm:pt>
    <dgm:pt modelId="{723539CF-CA21-4F77-8868-33D029150072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high unit costs</a:t>
          </a:r>
        </a:p>
      </dgm:t>
    </dgm:pt>
    <dgm:pt modelId="{2A76EDD7-BD66-4780-8E5E-51AC0E40038D}" type="parTrans" cxnId="{C27C970E-0B53-42A3-B2D0-3389199C7E3F}">
      <dgm:prSet/>
      <dgm:spPr/>
      <dgm:t>
        <a:bodyPr/>
        <a:lstStyle/>
        <a:p>
          <a:endParaRPr lang="en-US"/>
        </a:p>
      </dgm:t>
    </dgm:pt>
    <dgm:pt modelId="{AFA654D6-2D34-41FA-B300-A20C84D82DCA}" type="sibTrans" cxnId="{C27C970E-0B53-42A3-B2D0-3389199C7E3F}">
      <dgm:prSet/>
      <dgm:spPr/>
      <dgm:t>
        <a:bodyPr/>
        <a:lstStyle/>
        <a:p>
          <a:endParaRPr lang="en-US"/>
        </a:p>
      </dgm:t>
    </dgm:pt>
    <dgm:pt modelId="{C7764AB3-2792-4A6F-BF3A-BF4411760D57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low prices and margins</a:t>
          </a:r>
        </a:p>
      </dgm:t>
    </dgm:pt>
    <dgm:pt modelId="{7DFB368E-D14A-4688-A953-CEBEC28203C0}" type="parTrans" cxnId="{46C50D6D-B0F1-4CD2-937A-05311A67E4F8}">
      <dgm:prSet/>
      <dgm:spPr/>
      <dgm:t>
        <a:bodyPr/>
        <a:lstStyle/>
        <a:p>
          <a:endParaRPr lang="en-US"/>
        </a:p>
      </dgm:t>
    </dgm:pt>
    <dgm:pt modelId="{8C0E5EAA-7C33-43FF-959B-AA40CC5DF7B0}" type="sibTrans" cxnId="{46C50D6D-B0F1-4CD2-937A-05311A67E4F8}">
      <dgm:prSet/>
      <dgm:spPr/>
      <dgm:t>
        <a:bodyPr/>
        <a:lstStyle/>
        <a:p>
          <a:endParaRPr lang="en-US"/>
        </a:p>
      </dgm:t>
    </dgm:pt>
    <dgm:pt modelId="{9A459340-E08F-4634-80A6-881BBB6B6F5F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low bargaining power</a:t>
          </a:r>
        </a:p>
      </dgm:t>
    </dgm:pt>
    <dgm:pt modelId="{529FEFA3-FD5A-4221-A158-A763320DCD01}" type="parTrans" cxnId="{A78D40BF-0278-484B-BD5E-B5F32DE085F2}">
      <dgm:prSet/>
      <dgm:spPr/>
      <dgm:t>
        <a:bodyPr/>
        <a:lstStyle/>
        <a:p>
          <a:endParaRPr lang="en-US"/>
        </a:p>
      </dgm:t>
    </dgm:pt>
    <dgm:pt modelId="{8FB32AE9-AE02-4E32-B570-D1EE61EA8FEB}" type="sibTrans" cxnId="{A78D40BF-0278-484B-BD5E-B5F32DE085F2}">
      <dgm:prSet/>
      <dgm:spPr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/>
        <a:lstStyle/>
        <a:p>
          <a:endParaRPr lang="en-US">
            <a:ln>
              <a:noFill/>
            </a:ln>
            <a:noFill/>
          </a:endParaRPr>
        </a:p>
      </dgm:t>
    </dgm:pt>
    <dgm:pt modelId="{1D85F361-BBE1-401E-9280-7D03A95A67F1}" type="pres">
      <dgm:prSet presAssocID="{8ABAB8CC-5C00-4F90-95FB-338E31034C4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4AEC6F-2672-466F-84AA-78C4816A9297}" type="pres">
      <dgm:prSet presAssocID="{149A804C-B9D4-4173-8467-F71DF1582CE8}" presName="centerShape" presStyleLbl="node0" presStyleIdx="0" presStyleCnt="1" custScaleX="146358"/>
      <dgm:spPr/>
      <dgm:t>
        <a:bodyPr/>
        <a:lstStyle/>
        <a:p>
          <a:endParaRPr lang="en-US"/>
        </a:p>
      </dgm:t>
    </dgm:pt>
    <dgm:pt modelId="{A5D51B15-6169-4105-A754-37C524D28718}" type="pres">
      <dgm:prSet presAssocID="{3988E4EC-CCAC-4C2A-94E1-450900375832}" presName="node" presStyleLbl="node1" presStyleIdx="0" presStyleCnt="8" custScaleX="140658" custRadScaleRad="986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0FFA7A-F47C-48BD-933E-E02ABAAE5F24}" type="pres">
      <dgm:prSet presAssocID="{3988E4EC-CCAC-4C2A-94E1-450900375832}" presName="dummy" presStyleCnt="0"/>
      <dgm:spPr/>
    </dgm:pt>
    <dgm:pt modelId="{3E71B3EF-4007-4A46-96EA-E93BF4EFAF32}" type="pres">
      <dgm:prSet presAssocID="{5E08051F-A2B0-467C-9C22-D0251BB2479A}" presName="sibTrans" presStyleLbl="sibTrans2D1" presStyleIdx="0" presStyleCnt="8"/>
      <dgm:spPr/>
      <dgm:t>
        <a:bodyPr/>
        <a:lstStyle/>
        <a:p>
          <a:endParaRPr lang="en-US"/>
        </a:p>
      </dgm:t>
    </dgm:pt>
    <dgm:pt modelId="{406D5F67-9579-496E-9658-64F892E80F25}" type="pres">
      <dgm:prSet presAssocID="{1A022CB6-3DB1-4405-9EA5-FD91BAB3261E}" presName="node" presStyleLbl="node1" presStyleIdx="1" presStyleCnt="8" custRadScaleRad="99043" custRadScaleInc="37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21F779-294F-4D79-A0C4-522A1AAA3FB3}" type="pres">
      <dgm:prSet presAssocID="{1A022CB6-3DB1-4405-9EA5-FD91BAB3261E}" presName="dummy" presStyleCnt="0"/>
      <dgm:spPr/>
    </dgm:pt>
    <dgm:pt modelId="{B1A4F141-A332-4737-BD6F-6874430A07C7}" type="pres">
      <dgm:prSet presAssocID="{6098C29E-8222-4E3E-BBBA-BB00AA29C5A9}" presName="sibTrans" presStyleLbl="sibTrans2D1" presStyleIdx="1" presStyleCnt="8"/>
      <dgm:spPr/>
      <dgm:t>
        <a:bodyPr/>
        <a:lstStyle/>
        <a:p>
          <a:endParaRPr lang="en-US"/>
        </a:p>
      </dgm:t>
    </dgm:pt>
    <dgm:pt modelId="{93E9F10C-959A-4273-9303-13BB25451A9E}" type="pres">
      <dgm:prSet presAssocID="{C7764AB3-2792-4A6F-BF3A-BF4411760D57}" presName="node" presStyleLbl="node1" presStyleIdx="2" presStyleCnt="8" custRadScaleRad="100009" custRadScaleInc="51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B1D4CE-E2A3-4CF4-83C6-127B03D138D8}" type="pres">
      <dgm:prSet presAssocID="{C7764AB3-2792-4A6F-BF3A-BF4411760D57}" presName="dummy" presStyleCnt="0"/>
      <dgm:spPr/>
    </dgm:pt>
    <dgm:pt modelId="{BF0FC595-E4F2-4A37-8E03-2638466C1ED2}" type="pres">
      <dgm:prSet presAssocID="{8C0E5EAA-7C33-43FF-959B-AA40CC5DF7B0}" presName="sibTrans" presStyleLbl="sibTrans2D1" presStyleIdx="2" presStyleCnt="8"/>
      <dgm:spPr/>
      <dgm:t>
        <a:bodyPr/>
        <a:lstStyle/>
        <a:p>
          <a:endParaRPr lang="en-US"/>
        </a:p>
      </dgm:t>
    </dgm:pt>
    <dgm:pt modelId="{4E7B33C4-49AB-4DE3-8EA9-6EE07E49CA58}" type="pres">
      <dgm:prSet presAssocID="{723539CF-CA21-4F77-8868-33D02915007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040A17-BB96-44E6-A544-185130E96A4C}" type="pres">
      <dgm:prSet presAssocID="{723539CF-CA21-4F77-8868-33D029150072}" presName="dummy" presStyleCnt="0"/>
      <dgm:spPr/>
    </dgm:pt>
    <dgm:pt modelId="{08D47141-E93C-409D-B7CE-21B4F3AC4445}" type="pres">
      <dgm:prSet presAssocID="{AFA654D6-2D34-41FA-B300-A20C84D82DCA}" presName="sibTrans" presStyleLbl="sibTrans2D1" presStyleIdx="3" presStyleCnt="8"/>
      <dgm:spPr/>
      <dgm:t>
        <a:bodyPr/>
        <a:lstStyle/>
        <a:p>
          <a:endParaRPr lang="en-US"/>
        </a:p>
      </dgm:t>
    </dgm:pt>
    <dgm:pt modelId="{FB33EC23-1F0C-43D0-8D27-85D5C06FEF7F}" type="pres">
      <dgm:prSet presAssocID="{1443CF05-1017-4FE8-9EBB-FA51686C964C}" presName="node" presStyleLbl="node1" presStyleIdx="4" presStyleCnt="8" custScaleX="1249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E7B80-4B45-497E-B228-EC27604DEB8A}" type="pres">
      <dgm:prSet presAssocID="{1443CF05-1017-4FE8-9EBB-FA51686C964C}" presName="dummy" presStyleCnt="0"/>
      <dgm:spPr/>
    </dgm:pt>
    <dgm:pt modelId="{EA7213FC-E2EF-4DAA-A1BA-65276FA14B67}" type="pres">
      <dgm:prSet presAssocID="{BD278E02-E745-40DC-996D-050A2B53160C}" presName="sibTrans" presStyleLbl="sibTrans2D1" presStyleIdx="4" presStyleCnt="8"/>
      <dgm:spPr/>
      <dgm:t>
        <a:bodyPr/>
        <a:lstStyle/>
        <a:p>
          <a:endParaRPr lang="en-US"/>
        </a:p>
      </dgm:t>
    </dgm:pt>
    <dgm:pt modelId="{2E47F610-7E71-4397-8CB4-1572AE76266B}" type="pres">
      <dgm:prSet presAssocID="{F8D815CB-910E-4B94-A7FA-4123287A7E40}" presName="node" presStyleLbl="node1" presStyleIdx="5" presStyleCnt="8" custScaleX="995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69E55A-60CE-4A52-8020-0FDE68CB70E8}" type="pres">
      <dgm:prSet presAssocID="{F8D815CB-910E-4B94-A7FA-4123287A7E40}" presName="dummy" presStyleCnt="0"/>
      <dgm:spPr/>
    </dgm:pt>
    <dgm:pt modelId="{7883C428-CAD1-4D92-ADBA-C37FB824C308}" type="pres">
      <dgm:prSet presAssocID="{635EEDDE-FF6F-4672-B88E-FA33B4267F35}" presName="sibTrans" presStyleLbl="sibTrans2D1" presStyleIdx="5" presStyleCnt="8"/>
      <dgm:spPr/>
      <dgm:t>
        <a:bodyPr/>
        <a:lstStyle/>
        <a:p>
          <a:endParaRPr lang="en-US"/>
        </a:p>
      </dgm:t>
    </dgm:pt>
    <dgm:pt modelId="{8DDF8B0C-56F8-45A6-BDB5-83F2110EE76B}" type="pres">
      <dgm:prSet presAssocID="{A2105B81-7B12-49BE-912C-A0E721D0FA93}" presName="node" presStyleLbl="node1" presStyleIdx="6" presStyleCnt="8" custScaleX="1205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3EB6B2-D17F-4047-8E6D-C987A84D1589}" type="pres">
      <dgm:prSet presAssocID="{A2105B81-7B12-49BE-912C-A0E721D0FA93}" presName="dummy" presStyleCnt="0"/>
      <dgm:spPr/>
    </dgm:pt>
    <dgm:pt modelId="{2DA8734B-007B-44D3-9768-0EE46D391920}" type="pres">
      <dgm:prSet presAssocID="{41D4EF16-EC84-480D-9DB2-1308643CCE64}" presName="sibTrans" presStyleLbl="sibTrans2D1" presStyleIdx="6" presStyleCnt="8"/>
      <dgm:spPr/>
      <dgm:t>
        <a:bodyPr/>
        <a:lstStyle/>
        <a:p>
          <a:endParaRPr lang="en-US"/>
        </a:p>
      </dgm:t>
    </dgm:pt>
    <dgm:pt modelId="{E37DFC69-48CC-4C74-A3BE-9C66FCC7DF3A}" type="pres">
      <dgm:prSet presAssocID="{9A459340-E08F-4634-80A6-881BBB6B6F5F}" presName="node" presStyleLbl="node1" presStyleIdx="7" presStyleCnt="8" custScaleX="143721" custRadScaleRad="99043" custRadScaleInc="-37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C3BE31-3F48-49EA-923D-0BEF8523F647}" type="pres">
      <dgm:prSet presAssocID="{9A459340-E08F-4634-80A6-881BBB6B6F5F}" presName="dummy" presStyleCnt="0"/>
      <dgm:spPr/>
    </dgm:pt>
    <dgm:pt modelId="{4B666184-CFAE-4FAF-8090-95E03259CAA1}" type="pres">
      <dgm:prSet presAssocID="{8FB32AE9-AE02-4E32-B570-D1EE61EA8FEB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CF917A43-785A-46E6-AF02-F6E6A500EDA7}" type="presOf" srcId="{9A459340-E08F-4634-80A6-881BBB6B6F5F}" destId="{E37DFC69-48CC-4C74-A3BE-9C66FCC7DF3A}" srcOrd="0" destOrd="0" presId="urn:microsoft.com/office/officeart/2005/8/layout/radial6"/>
    <dgm:cxn modelId="{FDCC853D-2626-4188-90D8-FD2C968C8ADE}" type="presOf" srcId="{1443CF05-1017-4FE8-9EBB-FA51686C964C}" destId="{FB33EC23-1F0C-43D0-8D27-85D5C06FEF7F}" srcOrd="0" destOrd="0" presId="urn:microsoft.com/office/officeart/2005/8/layout/radial6"/>
    <dgm:cxn modelId="{6986DD17-FF19-4A9C-A383-840504B3E340}" type="presOf" srcId="{1A022CB6-3DB1-4405-9EA5-FD91BAB3261E}" destId="{406D5F67-9579-496E-9658-64F892E80F25}" srcOrd="0" destOrd="0" presId="urn:microsoft.com/office/officeart/2005/8/layout/radial6"/>
    <dgm:cxn modelId="{08A17142-1DE1-4A03-B944-C9AE800A03DF}" type="presOf" srcId="{41D4EF16-EC84-480D-9DB2-1308643CCE64}" destId="{2DA8734B-007B-44D3-9768-0EE46D391920}" srcOrd="0" destOrd="0" presId="urn:microsoft.com/office/officeart/2005/8/layout/radial6"/>
    <dgm:cxn modelId="{46C50D6D-B0F1-4CD2-937A-05311A67E4F8}" srcId="{149A804C-B9D4-4173-8467-F71DF1582CE8}" destId="{C7764AB3-2792-4A6F-BF3A-BF4411760D57}" srcOrd="2" destOrd="0" parTransId="{7DFB368E-D14A-4688-A953-CEBEC28203C0}" sibTransId="{8C0E5EAA-7C33-43FF-959B-AA40CC5DF7B0}"/>
    <dgm:cxn modelId="{6EF78DAE-7D39-48CA-A158-FB579CC353FF}" type="presOf" srcId="{6098C29E-8222-4E3E-BBBA-BB00AA29C5A9}" destId="{B1A4F141-A332-4737-BD6F-6874430A07C7}" srcOrd="0" destOrd="0" presId="urn:microsoft.com/office/officeart/2005/8/layout/radial6"/>
    <dgm:cxn modelId="{B3D9FC95-A4C7-4199-8273-7CDF01514955}" srcId="{149A804C-B9D4-4173-8467-F71DF1582CE8}" destId="{3988E4EC-CCAC-4C2A-94E1-450900375832}" srcOrd="0" destOrd="0" parTransId="{1E7E8E80-3FA6-45D9-9877-77275F6D26F5}" sibTransId="{5E08051F-A2B0-467C-9C22-D0251BB2479A}"/>
    <dgm:cxn modelId="{7BCCBEBF-1D39-413D-BB6A-394E886D709D}" srcId="{8ABAB8CC-5C00-4F90-95FB-338E31034C49}" destId="{149A804C-B9D4-4173-8467-F71DF1582CE8}" srcOrd="0" destOrd="0" parTransId="{C7B99C3B-8FD0-4CE1-9A44-52E71E526F5E}" sibTransId="{83DBF3BE-D4A3-4570-8C6D-6240CCE27F18}"/>
    <dgm:cxn modelId="{056C840C-AD1A-4F0E-B795-825A4E628186}" type="presOf" srcId="{8FB32AE9-AE02-4E32-B570-D1EE61EA8FEB}" destId="{4B666184-CFAE-4FAF-8090-95E03259CAA1}" srcOrd="0" destOrd="0" presId="urn:microsoft.com/office/officeart/2005/8/layout/radial6"/>
    <dgm:cxn modelId="{5C9BAAD2-9165-40CE-B5A9-BB832AC78643}" type="presOf" srcId="{5E08051F-A2B0-467C-9C22-D0251BB2479A}" destId="{3E71B3EF-4007-4A46-96EA-E93BF4EFAF32}" srcOrd="0" destOrd="0" presId="urn:microsoft.com/office/officeart/2005/8/layout/radial6"/>
    <dgm:cxn modelId="{A78D40BF-0278-484B-BD5E-B5F32DE085F2}" srcId="{149A804C-B9D4-4173-8467-F71DF1582CE8}" destId="{9A459340-E08F-4634-80A6-881BBB6B6F5F}" srcOrd="7" destOrd="0" parTransId="{529FEFA3-FD5A-4221-A158-A763320DCD01}" sibTransId="{8FB32AE9-AE02-4E32-B570-D1EE61EA8FEB}"/>
    <dgm:cxn modelId="{2E9465A6-9891-419E-95D9-3206C713CD6D}" type="presOf" srcId="{F8D815CB-910E-4B94-A7FA-4123287A7E40}" destId="{2E47F610-7E71-4397-8CB4-1572AE76266B}" srcOrd="0" destOrd="0" presId="urn:microsoft.com/office/officeart/2005/8/layout/radial6"/>
    <dgm:cxn modelId="{0B6A2021-92DA-41C2-A6AF-4DFC697B4BE3}" type="presOf" srcId="{BD278E02-E745-40DC-996D-050A2B53160C}" destId="{EA7213FC-E2EF-4DAA-A1BA-65276FA14B67}" srcOrd="0" destOrd="0" presId="urn:microsoft.com/office/officeart/2005/8/layout/radial6"/>
    <dgm:cxn modelId="{4A4C1DC1-2449-46CD-9BD9-A96E9B71F1BF}" type="presOf" srcId="{8C0E5EAA-7C33-43FF-959B-AA40CC5DF7B0}" destId="{BF0FC595-E4F2-4A37-8E03-2638466C1ED2}" srcOrd="0" destOrd="0" presId="urn:microsoft.com/office/officeart/2005/8/layout/radial6"/>
    <dgm:cxn modelId="{FDBE7CBC-09A8-4013-8EEF-F4F49855D947}" type="presOf" srcId="{C7764AB3-2792-4A6F-BF3A-BF4411760D57}" destId="{93E9F10C-959A-4273-9303-13BB25451A9E}" srcOrd="0" destOrd="0" presId="urn:microsoft.com/office/officeart/2005/8/layout/radial6"/>
    <dgm:cxn modelId="{927F3AFD-8AEB-47A4-AB96-5156E4563EF8}" type="presOf" srcId="{149A804C-B9D4-4173-8467-F71DF1582CE8}" destId="{EE4AEC6F-2672-466F-84AA-78C4816A9297}" srcOrd="0" destOrd="0" presId="urn:microsoft.com/office/officeart/2005/8/layout/radial6"/>
    <dgm:cxn modelId="{310C8212-A04B-4A46-92DB-5DED4D7B39E0}" type="presOf" srcId="{A2105B81-7B12-49BE-912C-A0E721D0FA93}" destId="{8DDF8B0C-56F8-45A6-BDB5-83F2110EE76B}" srcOrd="0" destOrd="0" presId="urn:microsoft.com/office/officeart/2005/8/layout/radial6"/>
    <dgm:cxn modelId="{53569707-8D89-4AE2-B15E-E8A909D49B11}" srcId="{149A804C-B9D4-4173-8467-F71DF1582CE8}" destId="{1443CF05-1017-4FE8-9EBB-FA51686C964C}" srcOrd="4" destOrd="0" parTransId="{C279C951-0CD6-4729-969E-3740689B4208}" sibTransId="{BD278E02-E745-40DC-996D-050A2B53160C}"/>
    <dgm:cxn modelId="{F4C3831C-4D7D-49D8-98C0-FCA9BEE258CA}" type="presOf" srcId="{AFA654D6-2D34-41FA-B300-A20C84D82DCA}" destId="{08D47141-E93C-409D-B7CE-21B4F3AC4445}" srcOrd="0" destOrd="0" presId="urn:microsoft.com/office/officeart/2005/8/layout/radial6"/>
    <dgm:cxn modelId="{C27C970E-0B53-42A3-B2D0-3389199C7E3F}" srcId="{149A804C-B9D4-4173-8467-F71DF1582CE8}" destId="{723539CF-CA21-4F77-8868-33D029150072}" srcOrd="3" destOrd="0" parTransId="{2A76EDD7-BD66-4780-8E5E-51AC0E40038D}" sibTransId="{AFA654D6-2D34-41FA-B300-A20C84D82DCA}"/>
    <dgm:cxn modelId="{E50E2DCB-3AA0-4864-A9E4-117A5147D00C}" srcId="{149A804C-B9D4-4173-8467-F71DF1582CE8}" destId="{1A022CB6-3DB1-4405-9EA5-FD91BAB3261E}" srcOrd="1" destOrd="0" parTransId="{64332A24-70E7-4864-A876-8D40087E2C6B}" sibTransId="{6098C29E-8222-4E3E-BBBA-BB00AA29C5A9}"/>
    <dgm:cxn modelId="{71C75867-2F65-46C4-9DB1-9042D65E0AAF}" srcId="{149A804C-B9D4-4173-8467-F71DF1582CE8}" destId="{F8D815CB-910E-4B94-A7FA-4123287A7E40}" srcOrd="5" destOrd="0" parTransId="{C1E12A02-C937-43DA-9443-6D829CC9DDE7}" sibTransId="{635EEDDE-FF6F-4672-B88E-FA33B4267F35}"/>
    <dgm:cxn modelId="{7B031997-FE7C-4522-8AA7-51C705B0ECEE}" type="presOf" srcId="{635EEDDE-FF6F-4672-B88E-FA33B4267F35}" destId="{7883C428-CAD1-4D92-ADBA-C37FB824C308}" srcOrd="0" destOrd="0" presId="urn:microsoft.com/office/officeart/2005/8/layout/radial6"/>
    <dgm:cxn modelId="{E1FB1DDA-67AC-4B1E-9783-F48F51E27B6A}" srcId="{149A804C-B9D4-4173-8467-F71DF1582CE8}" destId="{A2105B81-7B12-49BE-912C-A0E721D0FA93}" srcOrd="6" destOrd="0" parTransId="{78942952-74C7-4C01-A089-CD46F6DC6D10}" sibTransId="{41D4EF16-EC84-480D-9DB2-1308643CCE64}"/>
    <dgm:cxn modelId="{B44D3EEB-D9CF-48B9-BA08-26EAC5761AA7}" type="presOf" srcId="{723539CF-CA21-4F77-8868-33D029150072}" destId="{4E7B33C4-49AB-4DE3-8EA9-6EE07E49CA58}" srcOrd="0" destOrd="0" presId="urn:microsoft.com/office/officeart/2005/8/layout/radial6"/>
    <dgm:cxn modelId="{51EA3650-B16B-4B27-B71F-D67B38A228AB}" type="presOf" srcId="{3988E4EC-CCAC-4C2A-94E1-450900375832}" destId="{A5D51B15-6169-4105-A754-37C524D28718}" srcOrd="0" destOrd="0" presId="urn:microsoft.com/office/officeart/2005/8/layout/radial6"/>
    <dgm:cxn modelId="{15CEAD3B-488F-4C8F-88CB-FA7EE83758A7}" type="presOf" srcId="{8ABAB8CC-5C00-4F90-95FB-338E31034C49}" destId="{1D85F361-BBE1-401E-9280-7D03A95A67F1}" srcOrd="0" destOrd="0" presId="urn:microsoft.com/office/officeart/2005/8/layout/radial6"/>
    <dgm:cxn modelId="{65E119B0-A29D-466C-BB21-5FE369EAB749}" type="presParOf" srcId="{1D85F361-BBE1-401E-9280-7D03A95A67F1}" destId="{EE4AEC6F-2672-466F-84AA-78C4816A9297}" srcOrd="0" destOrd="0" presId="urn:microsoft.com/office/officeart/2005/8/layout/radial6"/>
    <dgm:cxn modelId="{AC5B2575-3AE2-42A3-87CD-718E66DFCE28}" type="presParOf" srcId="{1D85F361-BBE1-401E-9280-7D03A95A67F1}" destId="{A5D51B15-6169-4105-A754-37C524D28718}" srcOrd="1" destOrd="0" presId="urn:microsoft.com/office/officeart/2005/8/layout/radial6"/>
    <dgm:cxn modelId="{96675C4D-9F9C-4712-892D-5B5A3BDBD696}" type="presParOf" srcId="{1D85F361-BBE1-401E-9280-7D03A95A67F1}" destId="{BE0FFA7A-F47C-48BD-933E-E02ABAAE5F24}" srcOrd="2" destOrd="0" presId="urn:microsoft.com/office/officeart/2005/8/layout/radial6"/>
    <dgm:cxn modelId="{2CBB963A-7BC5-496F-AB30-75EFEE924C09}" type="presParOf" srcId="{1D85F361-BBE1-401E-9280-7D03A95A67F1}" destId="{3E71B3EF-4007-4A46-96EA-E93BF4EFAF32}" srcOrd="3" destOrd="0" presId="urn:microsoft.com/office/officeart/2005/8/layout/radial6"/>
    <dgm:cxn modelId="{017C4925-0202-469A-A7F1-8E4DA7529406}" type="presParOf" srcId="{1D85F361-BBE1-401E-9280-7D03A95A67F1}" destId="{406D5F67-9579-496E-9658-64F892E80F25}" srcOrd="4" destOrd="0" presId="urn:microsoft.com/office/officeart/2005/8/layout/radial6"/>
    <dgm:cxn modelId="{97D3ADD7-DFAC-47FE-A5B0-3D0FD6DEF8A8}" type="presParOf" srcId="{1D85F361-BBE1-401E-9280-7D03A95A67F1}" destId="{A321F779-294F-4D79-A0C4-522A1AAA3FB3}" srcOrd="5" destOrd="0" presId="urn:microsoft.com/office/officeart/2005/8/layout/radial6"/>
    <dgm:cxn modelId="{CD12D46F-376E-40F8-95F9-3928F9101169}" type="presParOf" srcId="{1D85F361-BBE1-401E-9280-7D03A95A67F1}" destId="{B1A4F141-A332-4737-BD6F-6874430A07C7}" srcOrd="6" destOrd="0" presId="urn:microsoft.com/office/officeart/2005/8/layout/radial6"/>
    <dgm:cxn modelId="{5764AA4F-910A-4FBC-8DAA-2D2917805952}" type="presParOf" srcId="{1D85F361-BBE1-401E-9280-7D03A95A67F1}" destId="{93E9F10C-959A-4273-9303-13BB25451A9E}" srcOrd="7" destOrd="0" presId="urn:microsoft.com/office/officeart/2005/8/layout/radial6"/>
    <dgm:cxn modelId="{7FBCC92F-39DC-417E-A00D-BC9DE220085A}" type="presParOf" srcId="{1D85F361-BBE1-401E-9280-7D03A95A67F1}" destId="{FCB1D4CE-E2A3-4CF4-83C6-127B03D138D8}" srcOrd="8" destOrd="0" presId="urn:microsoft.com/office/officeart/2005/8/layout/radial6"/>
    <dgm:cxn modelId="{A222D9F8-CD78-43E1-A232-FAE87DFC2173}" type="presParOf" srcId="{1D85F361-BBE1-401E-9280-7D03A95A67F1}" destId="{BF0FC595-E4F2-4A37-8E03-2638466C1ED2}" srcOrd="9" destOrd="0" presId="urn:microsoft.com/office/officeart/2005/8/layout/radial6"/>
    <dgm:cxn modelId="{FE1AB409-E98B-44B5-937D-57649D2A62AB}" type="presParOf" srcId="{1D85F361-BBE1-401E-9280-7D03A95A67F1}" destId="{4E7B33C4-49AB-4DE3-8EA9-6EE07E49CA58}" srcOrd="10" destOrd="0" presId="urn:microsoft.com/office/officeart/2005/8/layout/radial6"/>
    <dgm:cxn modelId="{894A736D-11C9-4879-B06E-18975AE31E2B}" type="presParOf" srcId="{1D85F361-BBE1-401E-9280-7D03A95A67F1}" destId="{F4040A17-BB96-44E6-A544-185130E96A4C}" srcOrd="11" destOrd="0" presId="urn:microsoft.com/office/officeart/2005/8/layout/radial6"/>
    <dgm:cxn modelId="{392E30B5-EB7A-49C5-A984-C48C91F26249}" type="presParOf" srcId="{1D85F361-BBE1-401E-9280-7D03A95A67F1}" destId="{08D47141-E93C-409D-B7CE-21B4F3AC4445}" srcOrd="12" destOrd="0" presId="urn:microsoft.com/office/officeart/2005/8/layout/radial6"/>
    <dgm:cxn modelId="{2D41B51C-FEF2-4414-9FFA-C152B24121DC}" type="presParOf" srcId="{1D85F361-BBE1-401E-9280-7D03A95A67F1}" destId="{FB33EC23-1F0C-43D0-8D27-85D5C06FEF7F}" srcOrd="13" destOrd="0" presId="urn:microsoft.com/office/officeart/2005/8/layout/radial6"/>
    <dgm:cxn modelId="{12B1536F-B19C-4411-87D2-D38AA62AF5FD}" type="presParOf" srcId="{1D85F361-BBE1-401E-9280-7D03A95A67F1}" destId="{C29E7B80-4B45-497E-B228-EC27604DEB8A}" srcOrd="14" destOrd="0" presId="urn:microsoft.com/office/officeart/2005/8/layout/radial6"/>
    <dgm:cxn modelId="{BB3F779A-5E9B-44BE-9095-A1A28503EFD0}" type="presParOf" srcId="{1D85F361-BBE1-401E-9280-7D03A95A67F1}" destId="{EA7213FC-E2EF-4DAA-A1BA-65276FA14B67}" srcOrd="15" destOrd="0" presId="urn:microsoft.com/office/officeart/2005/8/layout/radial6"/>
    <dgm:cxn modelId="{CBDAA116-03EB-41A5-B2CE-809B622AEB50}" type="presParOf" srcId="{1D85F361-BBE1-401E-9280-7D03A95A67F1}" destId="{2E47F610-7E71-4397-8CB4-1572AE76266B}" srcOrd="16" destOrd="0" presId="urn:microsoft.com/office/officeart/2005/8/layout/radial6"/>
    <dgm:cxn modelId="{AC2F38A2-AB3F-4B8D-B550-A9DFC80C7060}" type="presParOf" srcId="{1D85F361-BBE1-401E-9280-7D03A95A67F1}" destId="{7669E55A-60CE-4A52-8020-0FDE68CB70E8}" srcOrd="17" destOrd="0" presId="urn:microsoft.com/office/officeart/2005/8/layout/radial6"/>
    <dgm:cxn modelId="{DEE362C3-7A52-4A72-9BC7-3E7A6650B3F8}" type="presParOf" srcId="{1D85F361-BBE1-401E-9280-7D03A95A67F1}" destId="{7883C428-CAD1-4D92-ADBA-C37FB824C308}" srcOrd="18" destOrd="0" presId="urn:microsoft.com/office/officeart/2005/8/layout/radial6"/>
    <dgm:cxn modelId="{CBB8728F-5739-4622-813F-C35BCA73B657}" type="presParOf" srcId="{1D85F361-BBE1-401E-9280-7D03A95A67F1}" destId="{8DDF8B0C-56F8-45A6-BDB5-83F2110EE76B}" srcOrd="19" destOrd="0" presId="urn:microsoft.com/office/officeart/2005/8/layout/radial6"/>
    <dgm:cxn modelId="{7F9FEA74-92E8-4D37-9173-BFF1DC21807C}" type="presParOf" srcId="{1D85F361-BBE1-401E-9280-7D03A95A67F1}" destId="{9B3EB6B2-D17F-4047-8E6D-C987A84D1589}" srcOrd="20" destOrd="0" presId="urn:microsoft.com/office/officeart/2005/8/layout/radial6"/>
    <dgm:cxn modelId="{C2717A7C-51DB-4323-9001-CA5DBA51F9D0}" type="presParOf" srcId="{1D85F361-BBE1-401E-9280-7D03A95A67F1}" destId="{2DA8734B-007B-44D3-9768-0EE46D391920}" srcOrd="21" destOrd="0" presId="urn:microsoft.com/office/officeart/2005/8/layout/radial6"/>
    <dgm:cxn modelId="{6C86D527-EA9F-45D3-835D-168662F9C521}" type="presParOf" srcId="{1D85F361-BBE1-401E-9280-7D03A95A67F1}" destId="{E37DFC69-48CC-4C74-A3BE-9C66FCC7DF3A}" srcOrd="22" destOrd="0" presId="urn:microsoft.com/office/officeart/2005/8/layout/radial6"/>
    <dgm:cxn modelId="{6906ED8A-B7E1-4AEB-BF86-27353F86B8AA}" type="presParOf" srcId="{1D85F361-BBE1-401E-9280-7D03A95A67F1}" destId="{14C3BE31-3F48-49EA-923D-0BEF8523F647}" srcOrd="23" destOrd="0" presId="urn:microsoft.com/office/officeart/2005/8/layout/radial6"/>
    <dgm:cxn modelId="{C073404A-1B67-4485-9B14-07CB7AE1EED0}" type="presParOf" srcId="{1D85F361-BBE1-401E-9280-7D03A95A67F1}" destId="{4B666184-CFAE-4FAF-8090-95E03259CAA1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666184-CFAE-4FAF-8090-95E03259CAA1}">
      <dsp:nvSpPr>
        <dsp:cNvPr id="0" name=""/>
        <dsp:cNvSpPr/>
      </dsp:nvSpPr>
      <dsp:spPr>
        <a:xfrm>
          <a:off x="1835208" y="660830"/>
          <a:ext cx="5611342" cy="5611342"/>
        </a:xfrm>
        <a:prstGeom prst="blockArc">
          <a:avLst>
            <a:gd name="adj1" fmla="val 13500007"/>
            <a:gd name="adj2" fmla="val 16200000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chemeClr val="lt1"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8734B-007B-44D3-9768-0EE46D391920}">
      <dsp:nvSpPr>
        <dsp:cNvPr id="0" name=""/>
        <dsp:cNvSpPr/>
      </dsp:nvSpPr>
      <dsp:spPr>
        <a:xfrm>
          <a:off x="1834950" y="661089"/>
          <a:ext cx="5611342" cy="5611342"/>
        </a:xfrm>
        <a:prstGeom prst="blockArc">
          <a:avLst>
            <a:gd name="adj1" fmla="val 10847077"/>
            <a:gd name="adj2" fmla="val 13500463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3C428-CAD1-4D92-ADBA-C37FB824C308}">
      <dsp:nvSpPr>
        <dsp:cNvPr id="0" name=""/>
        <dsp:cNvSpPr/>
      </dsp:nvSpPr>
      <dsp:spPr>
        <a:xfrm>
          <a:off x="1835208" y="623328"/>
          <a:ext cx="5611342" cy="5611342"/>
        </a:xfrm>
        <a:prstGeom prst="blockArc">
          <a:avLst>
            <a:gd name="adj1" fmla="val 8100000"/>
            <a:gd name="adj2" fmla="val 10800000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7213FC-E2EF-4DAA-A1BA-65276FA14B67}">
      <dsp:nvSpPr>
        <dsp:cNvPr id="0" name=""/>
        <dsp:cNvSpPr/>
      </dsp:nvSpPr>
      <dsp:spPr>
        <a:xfrm>
          <a:off x="1835208" y="623328"/>
          <a:ext cx="5611342" cy="5611342"/>
        </a:xfrm>
        <a:prstGeom prst="blockArc">
          <a:avLst>
            <a:gd name="adj1" fmla="val 5400000"/>
            <a:gd name="adj2" fmla="val 8100000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D47141-E93C-409D-B7CE-21B4F3AC4445}">
      <dsp:nvSpPr>
        <dsp:cNvPr id="0" name=""/>
        <dsp:cNvSpPr/>
      </dsp:nvSpPr>
      <dsp:spPr>
        <a:xfrm>
          <a:off x="1835208" y="623328"/>
          <a:ext cx="5611342" cy="5611342"/>
        </a:xfrm>
        <a:prstGeom prst="blockArc">
          <a:avLst>
            <a:gd name="adj1" fmla="val 2700000"/>
            <a:gd name="adj2" fmla="val 5400000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0FC595-E4F2-4A37-8E03-2638466C1ED2}">
      <dsp:nvSpPr>
        <dsp:cNvPr id="0" name=""/>
        <dsp:cNvSpPr/>
      </dsp:nvSpPr>
      <dsp:spPr>
        <a:xfrm>
          <a:off x="1835460" y="623077"/>
          <a:ext cx="5611342" cy="5611342"/>
        </a:xfrm>
        <a:prstGeom prst="blockArc">
          <a:avLst>
            <a:gd name="adj1" fmla="val 47055"/>
            <a:gd name="adj2" fmla="val 2700444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A4F141-A332-4737-BD6F-6874430A07C7}">
      <dsp:nvSpPr>
        <dsp:cNvPr id="0" name=""/>
        <dsp:cNvSpPr/>
      </dsp:nvSpPr>
      <dsp:spPr>
        <a:xfrm>
          <a:off x="1835201" y="660824"/>
          <a:ext cx="5611342" cy="5611342"/>
        </a:xfrm>
        <a:prstGeom prst="blockArc">
          <a:avLst>
            <a:gd name="adj1" fmla="val 18900004"/>
            <a:gd name="adj2" fmla="val 21599995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71B3EF-4007-4A46-96EA-E93BF4EFAF32}">
      <dsp:nvSpPr>
        <dsp:cNvPr id="0" name=""/>
        <dsp:cNvSpPr/>
      </dsp:nvSpPr>
      <dsp:spPr>
        <a:xfrm>
          <a:off x="1835208" y="660830"/>
          <a:ext cx="5611342" cy="5611342"/>
        </a:xfrm>
        <a:prstGeom prst="blockArc">
          <a:avLst>
            <a:gd name="adj1" fmla="val 16200000"/>
            <a:gd name="adj2" fmla="val 18899993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4AEC6F-2672-466F-84AA-78C4816A9297}">
      <dsp:nvSpPr>
        <dsp:cNvPr id="0" name=""/>
        <dsp:cNvSpPr/>
      </dsp:nvSpPr>
      <dsp:spPr>
        <a:xfrm>
          <a:off x="3242463" y="2473523"/>
          <a:ext cx="2796832" cy="1910953"/>
        </a:xfrm>
        <a:prstGeom prst="ellipse">
          <a:avLst/>
        </a:prstGeom>
        <a:solidFill>
          <a:schemeClr val="accent1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+mj-lt"/>
              <a:cs typeface="Times New Roman" panose="02020603050405020304" pitchFamily="18" charset="0"/>
            </a:rPr>
            <a:t>COMMODITY </a:t>
          </a:r>
          <a:r>
            <a:rPr lang="en-US" sz="2000" b="1" kern="1200" dirty="0" smtClean="0">
              <a:solidFill>
                <a:schemeClr val="bg1"/>
              </a:solidFill>
              <a:latin typeface="+mj-lt"/>
              <a:cs typeface="Times New Roman" panose="02020603050405020304" pitchFamily="18" charset="0"/>
            </a:rPr>
            <a:t>TRAP</a:t>
          </a:r>
          <a:endParaRPr lang="en-US" sz="2000" b="1" kern="1200" dirty="0">
            <a:solidFill>
              <a:schemeClr val="bg1"/>
            </a:solidFill>
            <a:latin typeface="+mj-lt"/>
            <a:cs typeface="Times New Roman" panose="02020603050405020304" pitchFamily="18" charset="0"/>
          </a:endParaRPr>
        </a:p>
      </dsp:txBody>
      <dsp:txXfrm>
        <a:off x="3652050" y="2753376"/>
        <a:ext cx="1977658" cy="1351247"/>
      </dsp:txXfrm>
    </dsp:sp>
    <dsp:sp modelId="{A5D51B15-6169-4105-A754-37C524D28718}">
      <dsp:nvSpPr>
        <dsp:cNvPr id="0" name=""/>
        <dsp:cNvSpPr/>
      </dsp:nvSpPr>
      <dsp:spPr>
        <a:xfrm>
          <a:off x="3700111" y="40153"/>
          <a:ext cx="1881535" cy="133766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differentiation</a:t>
          </a:r>
          <a:endParaRPr lang="en-US" sz="1600" b="1" kern="1200" dirty="0">
            <a:solidFill>
              <a:srgbClr val="050607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5655" y="236050"/>
        <a:ext cx="1330447" cy="945873"/>
      </dsp:txXfrm>
    </dsp:sp>
    <dsp:sp modelId="{406D5F67-9579-496E-9658-64F892E80F25}">
      <dsp:nvSpPr>
        <dsp:cNvPr id="0" name=""/>
        <dsp:cNvSpPr/>
      </dsp:nvSpPr>
      <dsp:spPr>
        <a:xfrm>
          <a:off x="5921899" y="847806"/>
          <a:ext cx="1337667" cy="133766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low entry barriers</a:t>
          </a:r>
        </a:p>
      </dsp:txBody>
      <dsp:txXfrm>
        <a:off x="6117796" y="1043703"/>
        <a:ext cx="945873" cy="945873"/>
      </dsp:txXfrm>
    </dsp:sp>
    <dsp:sp modelId="{93E9F10C-959A-4273-9303-13BB25451A9E}">
      <dsp:nvSpPr>
        <dsp:cNvPr id="0" name=""/>
        <dsp:cNvSpPr/>
      </dsp:nvSpPr>
      <dsp:spPr>
        <a:xfrm>
          <a:off x="6729554" y="2797657"/>
          <a:ext cx="1337667" cy="133766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low prices and margins</a:t>
          </a:r>
        </a:p>
      </dsp:txBody>
      <dsp:txXfrm>
        <a:off x="6925451" y="2993554"/>
        <a:ext cx="945873" cy="945873"/>
      </dsp:txXfrm>
    </dsp:sp>
    <dsp:sp modelId="{4E7B33C4-49AB-4DE3-8EA9-6EE07E49CA58}">
      <dsp:nvSpPr>
        <dsp:cNvPr id="0" name=""/>
        <dsp:cNvSpPr/>
      </dsp:nvSpPr>
      <dsp:spPr>
        <a:xfrm>
          <a:off x="5921903" y="4710024"/>
          <a:ext cx="1337667" cy="133766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high unit costs</a:t>
          </a:r>
        </a:p>
      </dsp:txBody>
      <dsp:txXfrm>
        <a:off x="6117800" y="4905921"/>
        <a:ext cx="945873" cy="945873"/>
      </dsp:txXfrm>
    </dsp:sp>
    <dsp:sp modelId="{FB33EC23-1F0C-43D0-8D27-85D5C06FEF7F}">
      <dsp:nvSpPr>
        <dsp:cNvPr id="0" name=""/>
        <dsp:cNvSpPr/>
      </dsp:nvSpPr>
      <dsp:spPr>
        <a:xfrm>
          <a:off x="3805125" y="5517681"/>
          <a:ext cx="1671508" cy="133766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limited volumes/</a:t>
          </a:r>
        </a:p>
        <a:p>
          <a:pPr lvl="0" algn="ctr" defTabSz="7112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capacity</a:t>
          </a:r>
        </a:p>
      </dsp:txBody>
      <dsp:txXfrm>
        <a:off x="4049912" y="5713578"/>
        <a:ext cx="1181934" cy="945873"/>
      </dsp:txXfrm>
    </dsp:sp>
    <dsp:sp modelId="{2E47F610-7E71-4397-8CB4-1572AE76266B}">
      <dsp:nvSpPr>
        <dsp:cNvPr id="0" name=""/>
        <dsp:cNvSpPr/>
      </dsp:nvSpPr>
      <dsp:spPr>
        <a:xfrm>
          <a:off x="2025318" y="4710024"/>
          <a:ext cx="1331406" cy="133766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intense </a:t>
          </a:r>
          <a:r>
            <a:rPr lang="en-US" sz="1600" b="1" kern="1200" dirty="0" err="1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compe-tition</a:t>
          </a:r>
          <a:endParaRPr lang="en-US" sz="1600" b="1" kern="1200" dirty="0">
            <a:solidFill>
              <a:srgbClr val="050607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20298" y="4905921"/>
        <a:ext cx="941446" cy="945873"/>
      </dsp:txXfrm>
    </dsp:sp>
    <dsp:sp modelId="{8DDF8B0C-56F8-45A6-BDB5-83F2110EE76B}">
      <dsp:nvSpPr>
        <dsp:cNvPr id="0" name=""/>
        <dsp:cNvSpPr/>
      </dsp:nvSpPr>
      <dsp:spPr>
        <a:xfrm>
          <a:off x="1076771" y="2760166"/>
          <a:ext cx="1613186" cy="133766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labor intensive</a:t>
          </a:r>
        </a:p>
      </dsp:txBody>
      <dsp:txXfrm>
        <a:off x="1313017" y="2956063"/>
        <a:ext cx="1140694" cy="945873"/>
      </dsp:txXfrm>
    </dsp:sp>
    <dsp:sp modelId="{E37DFC69-48CC-4C74-A3BE-9C66FCC7DF3A}">
      <dsp:nvSpPr>
        <dsp:cNvPr id="0" name=""/>
        <dsp:cNvSpPr/>
      </dsp:nvSpPr>
      <dsp:spPr>
        <a:xfrm>
          <a:off x="1729772" y="847806"/>
          <a:ext cx="1922508" cy="1337667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05060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low bargaining power</a:t>
          </a:r>
        </a:p>
      </dsp:txBody>
      <dsp:txXfrm>
        <a:off x="2011317" y="1043703"/>
        <a:ext cx="1359418" cy="945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1/13/2023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FF0000"/>
                </a:solidFill>
              </a:rPr>
              <a:t>Breaking out of the commodity trap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107722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Dr. Michael H. Morris</a:t>
            </a:r>
          </a:p>
          <a:p>
            <a:r>
              <a:rPr lang="en-US" b="1" dirty="0" err="1" smtClean="0"/>
              <a:t>Keough</a:t>
            </a:r>
            <a:r>
              <a:rPr lang="en-US" b="1" dirty="0" smtClean="0"/>
              <a:t> School of Global Affairs</a:t>
            </a:r>
          </a:p>
          <a:p>
            <a:r>
              <a:rPr lang="en-US" b="1" dirty="0" smtClean="0"/>
              <a:t>Consulting and Development</a:t>
            </a:r>
          </a:p>
          <a:p>
            <a:r>
              <a:rPr lang="en-US" b="1" smtClean="0"/>
              <a:t>Fall 2021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911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581400" y="838200"/>
            <a:ext cx="541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J</a:t>
            </a:r>
            <a:r>
              <a:rPr lang="en-US" altLang="en-US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ust say no to...</a:t>
            </a:r>
            <a:endParaRPr lang="en-US" altLang="en-US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9156" name="Oval 4"/>
          <p:cNvSpPr>
            <a:spLocks noChangeArrowheads="1"/>
          </p:cNvSpPr>
          <p:nvPr/>
        </p:nvSpPr>
        <p:spPr bwMode="auto">
          <a:xfrm>
            <a:off x="4724400" y="2057400"/>
            <a:ext cx="2971800" cy="3124200"/>
          </a:xfrm>
          <a:prstGeom prst="ellipse">
            <a:avLst/>
          </a:prstGeom>
          <a:noFill/>
          <a:ln w="762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200400" y="2743201"/>
            <a:ext cx="60960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8800" b="1">
                <a:solidFill>
                  <a:schemeClr val="accent1"/>
                </a:solidFill>
                <a:latin typeface="Times New Roman" panose="02020603050405020304" pitchFamily="18" charset="0"/>
              </a:rPr>
              <a:t>Commodity</a:t>
            </a:r>
            <a:endParaRPr lang="en-US" altLang="en-US" sz="8800">
              <a:latin typeface="Times New Roman" panose="02020603050405020304" pitchFamily="18" charset="0"/>
            </a:endParaRPr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5181600" y="2514600"/>
            <a:ext cx="2057400" cy="220980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4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56507441"/>
              </p:ext>
            </p:extLst>
          </p:nvPr>
        </p:nvGraphicFramePr>
        <p:xfrm>
          <a:off x="152400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592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Where and how to start???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Price?</a:t>
            </a:r>
          </a:p>
          <a:p>
            <a:r>
              <a:rPr lang="en-US" dirty="0" smtClean="0"/>
              <a:t>Suppliers?</a:t>
            </a:r>
          </a:p>
          <a:p>
            <a:r>
              <a:rPr lang="en-US" dirty="0" smtClean="0"/>
              <a:t>Labor-intensity?</a:t>
            </a:r>
          </a:p>
          <a:p>
            <a:r>
              <a:rPr lang="en-US" dirty="0" smtClean="0"/>
              <a:t>Capacity?</a:t>
            </a:r>
          </a:p>
          <a:p>
            <a:r>
              <a:rPr lang="en-US" dirty="0" smtClean="0"/>
              <a:t>Differentiation?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83633" y="5298394"/>
            <a:ext cx="10359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C</a:t>
            </a:r>
            <a:r>
              <a:rPr lang="en-US" sz="2400" i="1" dirty="0" smtClean="0">
                <a:solidFill>
                  <a:srgbClr val="FF0000"/>
                </a:solidFill>
              </a:rPr>
              <a:t>onsider what might be done in each area, and what comes first…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861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solidFill>
                  <a:srgbClr val="FF0000"/>
                </a:solidFill>
              </a:rPr>
              <a:t>Differentiation: product and beyond</a:t>
            </a:r>
          </a:p>
        </p:txBody>
      </p:sp>
      <p:sp>
        <p:nvSpPr>
          <p:cNvPr id="2560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2133600" y="1600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160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Image of operational excellence / consistency / dependability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Product or service quality / selection / features / availability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Technology / Innovation leadership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Low price / value for the money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Intimate customer relationship/ experience</a:t>
            </a:r>
          </a:p>
        </p:txBody>
      </p:sp>
    </p:spTree>
    <p:extLst>
      <p:ext uri="{BB962C8B-B14F-4D97-AF65-F5344CB8AC3E}">
        <p14:creationId xmlns:p14="http://schemas.microsoft.com/office/powerpoint/2010/main" val="3289685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905000" y="228600"/>
            <a:ext cx="876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Seeing what you sell at four levels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5867400" y="3581400"/>
            <a:ext cx="1219200" cy="927100"/>
            <a:chOff x="2928" y="1968"/>
            <a:chExt cx="768" cy="720"/>
          </a:xfrm>
        </p:grpSpPr>
        <p:sp>
          <p:nvSpPr>
            <p:cNvPr id="27698" name="Oval 4"/>
            <p:cNvSpPr>
              <a:spLocks noChangeArrowheads="1"/>
            </p:cNvSpPr>
            <p:nvPr/>
          </p:nvSpPr>
          <p:spPr bwMode="auto">
            <a:xfrm>
              <a:off x="2928" y="1968"/>
              <a:ext cx="768" cy="720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rgbClr val="CC0000"/>
                </a:buClr>
                <a:buSzPct val="70000"/>
                <a:buFont typeface="Monotype Sorts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30000"/>
                </a:spcBef>
                <a:buClr>
                  <a:srgbClr val="CC0000"/>
                </a:buClr>
                <a:buSzPct val="80000"/>
                <a:buFont typeface="Monotype Sorts" pitchFamily="2" charset="2"/>
                <a:buChar char="u"/>
                <a:defRPr sz="2400">
                  <a:solidFill>
                    <a:srgbClr val="5F5F5F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30000"/>
                </a:spcBef>
                <a:buClr>
                  <a:srgbClr val="CC0000"/>
                </a:buClr>
                <a:buSzPct val="70000"/>
                <a:buFont typeface="Monotype Sorts" pitchFamily="2" charset="2"/>
                <a:buChar char="è"/>
                <a:defRPr sz="2000">
                  <a:solidFill>
                    <a:srgbClr val="96969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30000"/>
                </a:spcBef>
                <a:buClr>
                  <a:srgbClr val="CC0000"/>
                </a:buClr>
                <a:buSzPct val="80000"/>
                <a:buFont typeface="Monotype Sorts" pitchFamily="2" charset="2"/>
                <a:buChar char="y"/>
                <a:defRPr>
                  <a:solidFill>
                    <a:srgbClr val="B2B2B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30000"/>
                </a:spcBef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7699" name="Text Box 5"/>
            <p:cNvSpPr txBox="1">
              <a:spLocks noChangeArrowheads="1"/>
            </p:cNvSpPr>
            <p:nvPr/>
          </p:nvSpPr>
          <p:spPr bwMode="auto">
            <a:xfrm>
              <a:off x="2976" y="2135"/>
              <a:ext cx="720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30000"/>
                </a:spcBef>
                <a:buClr>
                  <a:srgbClr val="CC0000"/>
                </a:buClr>
                <a:buSzPct val="70000"/>
                <a:buFont typeface="Monotype Sorts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30000"/>
                </a:spcBef>
                <a:buClr>
                  <a:srgbClr val="CC0000"/>
                </a:buClr>
                <a:buSzPct val="80000"/>
                <a:buFont typeface="Monotype Sorts" pitchFamily="2" charset="2"/>
                <a:buChar char="u"/>
                <a:defRPr sz="2400">
                  <a:solidFill>
                    <a:srgbClr val="5F5F5F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30000"/>
                </a:spcBef>
                <a:buClr>
                  <a:srgbClr val="CC0000"/>
                </a:buClr>
                <a:buSzPct val="70000"/>
                <a:buFont typeface="Monotype Sorts" pitchFamily="2" charset="2"/>
                <a:buChar char="è"/>
                <a:defRPr sz="2000">
                  <a:solidFill>
                    <a:srgbClr val="96969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30000"/>
                </a:spcBef>
                <a:buClr>
                  <a:srgbClr val="CC0000"/>
                </a:buClr>
                <a:buSzPct val="80000"/>
                <a:buFont typeface="Monotype Sorts" pitchFamily="2" charset="2"/>
                <a:buChar char="y"/>
                <a:defRPr>
                  <a:solidFill>
                    <a:srgbClr val="B2B2B2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30000"/>
                </a:spcBef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buClr>
                  <a:srgbClr val="333399"/>
                </a:buClr>
                <a:buSzPct val="110000"/>
                <a:buFont typeface="Monotype Sorts" pitchFamily="2" charset="2"/>
                <a:buChar char="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Times New Roman" panose="02020603050405020304" pitchFamily="18" charset="0"/>
                </a:rPr>
                <a:t>Primary Benefit</a:t>
              </a:r>
            </a:p>
          </p:txBody>
        </p:sp>
      </p:grpSp>
      <p:sp>
        <p:nvSpPr>
          <p:cNvPr id="27652" name="Oval 6"/>
          <p:cNvSpPr>
            <a:spLocks noChangeArrowheads="1"/>
          </p:cNvSpPr>
          <p:nvPr/>
        </p:nvSpPr>
        <p:spPr bwMode="auto">
          <a:xfrm>
            <a:off x="4876800" y="2779714"/>
            <a:ext cx="3200400" cy="2536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5791200" y="3022601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Quality</a:t>
            </a:r>
          </a:p>
        </p:txBody>
      </p:sp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6934200" y="3486151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Packaging</a:t>
            </a:r>
          </a:p>
        </p:txBody>
      </p:sp>
      <p:sp>
        <p:nvSpPr>
          <p:cNvPr id="27655" name="Text Box 9"/>
          <p:cNvSpPr txBox="1">
            <a:spLocks noChangeArrowheads="1"/>
          </p:cNvSpPr>
          <p:nvPr/>
        </p:nvSpPr>
        <p:spPr bwMode="auto">
          <a:xfrm>
            <a:off x="7086600" y="4202113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Features</a:t>
            </a:r>
          </a:p>
        </p:txBody>
      </p:sp>
      <p:sp>
        <p:nvSpPr>
          <p:cNvPr id="27656" name="Text Box 10"/>
          <p:cNvSpPr txBox="1">
            <a:spLocks noChangeArrowheads="1"/>
          </p:cNvSpPr>
          <p:nvPr/>
        </p:nvSpPr>
        <p:spPr bwMode="auto">
          <a:xfrm>
            <a:off x="6324600" y="469265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Reliability</a:t>
            </a:r>
          </a:p>
        </p:txBody>
      </p:sp>
      <p:sp>
        <p:nvSpPr>
          <p:cNvPr id="27657" name="Text Box 11"/>
          <p:cNvSpPr txBox="1">
            <a:spLocks noChangeArrowheads="1"/>
          </p:cNvSpPr>
          <p:nvPr/>
        </p:nvSpPr>
        <p:spPr bwMode="auto">
          <a:xfrm>
            <a:off x="5114925" y="4543425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Times New Roman" panose="02020603050405020304" pitchFamily="18" charset="0"/>
              </a:rPr>
              <a:t>Options</a:t>
            </a:r>
          </a:p>
        </p:txBody>
      </p:sp>
      <p:sp>
        <p:nvSpPr>
          <p:cNvPr id="27658" name="Text Box 12"/>
          <p:cNvSpPr txBox="1">
            <a:spLocks noChangeArrowheads="1"/>
          </p:cNvSpPr>
          <p:nvPr/>
        </p:nvSpPr>
        <p:spPr bwMode="auto">
          <a:xfrm>
            <a:off x="4876800" y="38862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Design</a:t>
            </a:r>
          </a:p>
        </p:txBody>
      </p:sp>
      <p:sp>
        <p:nvSpPr>
          <p:cNvPr id="27659" name="Text Box 13"/>
          <p:cNvSpPr txBox="1">
            <a:spLocks noChangeArrowheads="1"/>
          </p:cNvSpPr>
          <p:nvPr/>
        </p:nvSpPr>
        <p:spPr bwMode="auto">
          <a:xfrm>
            <a:off x="5105400" y="3486151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Styling</a:t>
            </a:r>
          </a:p>
        </p:txBody>
      </p:sp>
      <p:sp>
        <p:nvSpPr>
          <p:cNvPr id="27660" name="Oval 14"/>
          <p:cNvSpPr>
            <a:spLocks noChangeArrowheads="1"/>
          </p:cNvSpPr>
          <p:nvPr/>
        </p:nvSpPr>
        <p:spPr bwMode="auto">
          <a:xfrm>
            <a:off x="3886200" y="1905000"/>
            <a:ext cx="5334000" cy="411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7661" name="Text Box 15"/>
          <p:cNvSpPr txBox="1">
            <a:spLocks noChangeArrowheads="1"/>
          </p:cNvSpPr>
          <p:nvPr/>
        </p:nvSpPr>
        <p:spPr bwMode="auto">
          <a:xfrm>
            <a:off x="5867400" y="2100263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Delivery</a:t>
            </a:r>
          </a:p>
        </p:txBody>
      </p:sp>
      <p:sp>
        <p:nvSpPr>
          <p:cNvPr id="27662" name="Text Box 16"/>
          <p:cNvSpPr txBox="1">
            <a:spLocks noChangeArrowheads="1"/>
          </p:cNvSpPr>
          <p:nvPr/>
        </p:nvSpPr>
        <p:spPr bwMode="auto">
          <a:xfrm>
            <a:off x="7239000" y="2657476"/>
            <a:ext cx="152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Customer Training</a:t>
            </a:r>
          </a:p>
        </p:txBody>
      </p:sp>
      <p:sp>
        <p:nvSpPr>
          <p:cNvPr id="27663" name="Text Box 17"/>
          <p:cNvSpPr txBox="1">
            <a:spLocks noChangeArrowheads="1"/>
          </p:cNvSpPr>
          <p:nvPr/>
        </p:nvSpPr>
        <p:spPr bwMode="auto">
          <a:xfrm>
            <a:off x="8153400" y="3609976"/>
            <a:ext cx="1066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After Sale Service</a:t>
            </a:r>
          </a:p>
        </p:txBody>
      </p:sp>
      <p:sp>
        <p:nvSpPr>
          <p:cNvPr id="27664" name="Text Box 18"/>
          <p:cNvSpPr txBox="1">
            <a:spLocks noChangeArrowheads="1"/>
          </p:cNvSpPr>
          <p:nvPr/>
        </p:nvSpPr>
        <p:spPr bwMode="auto">
          <a:xfrm>
            <a:off x="7696200" y="4637089"/>
            <a:ext cx="1371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Maintenance/Repair</a:t>
            </a:r>
          </a:p>
        </p:txBody>
      </p:sp>
      <p:sp>
        <p:nvSpPr>
          <p:cNvPr id="27665" name="Text Box 19"/>
          <p:cNvSpPr txBox="1">
            <a:spLocks noChangeArrowheads="1"/>
          </p:cNvSpPr>
          <p:nvPr/>
        </p:nvSpPr>
        <p:spPr bwMode="auto">
          <a:xfrm>
            <a:off x="6553200" y="5318126"/>
            <a:ext cx="990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Technical Support</a:t>
            </a:r>
          </a:p>
        </p:txBody>
      </p:sp>
      <p:sp>
        <p:nvSpPr>
          <p:cNvPr id="27666" name="Text Box 20"/>
          <p:cNvSpPr txBox="1">
            <a:spLocks noChangeArrowheads="1"/>
          </p:cNvSpPr>
          <p:nvPr/>
        </p:nvSpPr>
        <p:spPr bwMode="auto">
          <a:xfrm>
            <a:off x="4800600" y="5029200"/>
            <a:ext cx="1143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Sales Terms and Warranty</a:t>
            </a:r>
          </a:p>
        </p:txBody>
      </p:sp>
      <p:sp>
        <p:nvSpPr>
          <p:cNvPr id="27667" name="Text Box 21"/>
          <p:cNvSpPr txBox="1">
            <a:spLocks noChangeArrowheads="1"/>
          </p:cNvSpPr>
          <p:nvPr/>
        </p:nvSpPr>
        <p:spPr bwMode="auto">
          <a:xfrm>
            <a:off x="3886200" y="3886200"/>
            <a:ext cx="121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Client Interactions</a:t>
            </a:r>
          </a:p>
        </p:txBody>
      </p:sp>
      <p:sp>
        <p:nvSpPr>
          <p:cNvPr id="27668" name="Text Box 22"/>
          <p:cNvSpPr txBox="1">
            <a:spLocks noChangeArrowheads="1"/>
          </p:cNvSpPr>
          <p:nvPr/>
        </p:nvSpPr>
        <p:spPr bwMode="auto">
          <a:xfrm>
            <a:off x="4114800" y="3030538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Installation</a:t>
            </a:r>
          </a:p>
        </p:txBody>
      </p:sp>
      <p:sp>
        <p:nvSpPr>
          <p:cNvPr id="27669" name="Text Box 23"/>
          <p:cNvSpPr txBox="1">
            <a:spLocks noChangeArrowheads="1"/>
          </p:cNvSpPr>
          <p:nvPr/>
        </p:nvSpPr>
        <p:spPr bwMode="auto">
          <a:xfrm>
            <a:off x="7924800" y="1752601"/>
            <a:ext cx="1143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Product Positioning</a:t>
            </a:r>
          </a:p>
        </p:txBody>
      </p:sp>
      <p:sp>
        <p:nvSpPr>
          <p:cNvPr id="27670" name="Text Box 24"/>
          <p:cNvSpPr txBox="1">
            <a:spLocks noChangeArrowheads="1"/>
          </p:cNvSpPr>
          <p:nvPr/>
        </p:nvSpPr>
        <p:spPr bwMode="auto">
          <a:xfrm>
            <a:off x="9067800" y="3810001"/>
            <a:ext cx="1066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Product Bundling</a:t>
            </a:r>
          </a:p>
        </p:txBody>
      </p:sp>
      <p:sp>
        <p:nvSpPr>
          <p:cNvPr id="27671" name="Text Box 25"/>
          <p:cNvSpPr txBox="1">
            <a:spLocks noChangeArrowheads="1"/>
          </p:cNvSpPr>
          <p:nvPr/>
        </p:nvSpPr>
        <p:spPr bwMode="auto">
          <a:xfrm>
            <a:off x="5791200" y="6119813"/>
            <a:ext cx="1676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Product Image</a:t>
            </a:r>
          </a:p>
        </p:txBody>
      </p:sp>
      <p:sp>
        <p:nvSpPr>
          <p:cNvPr id="27672" name="Text Box 26"/>
          <p:cNvSpPr txBox="1">
            <a:spLocks noChangeArrowheads="1"/>
          </p:cNvSpPr>
          <p:nvPr/>
        </p:nvSpPr>
        <p:spPr bwMode="auto">
          <a:xfrm>
            <a:off x="3124201" y="3352801"/>
            <a:ext cx="8540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Product Logo</a:t>
            </a:r>
          </a:p>
        </p:txBody>
      </p:sp>
      <p:sp>
        <p:nvSpPr>
          <p:cNvPr id="27673" name="Text Box 27"/>
          <p:cNvSpPr txBox="1">
            <a:spLocks noChangeArrowheads="1"/>
          </p:cNvSpPr>
          <p:nvPr/>
        </p:nvSpPr>
        <p:spPr bwMode="auto">
          <a:xfrm>
            <a:off x="5068888" y="1414463"/>
            <a:ext cx="190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Product Brand Name</a:t>
            </a:r>
          </a:p>
        </p:txBody>
      </p:sp>
      <p:sp>
        <p:nvSpPr>
          <p:cNvPr id="27674" name="Oval 28"/>
          <p:cNvSpPr>
            <a:spLocks noChangeArrowheads="1"/>
          </p:cNvSpPr>
          <p:nvPr/>
        </p:nvSpPr>
        <p:spPr bwMode="auto">
          <a:xfrm>
            <a:off x="3076575" y="1143000"/>
            <a:ext cx="7086600" cy="533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2315" name="Text Box 29"/>
          <p:cNvSpPr txBox="1">
            <a:spLocks noChangeArrowheads="1"/>
          </p:cNvSpPr>
          <p:nvPr/>
        </p:nvSpPr>
        <p:spPr bwMode="auto">
          <a:xfrm>
            <a:off x="1323975" y="4038601"/>
            <a:ext cx="1752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12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1400" b="1" dirty="0">
                <a:solidFill>
                  <a:schemeClr val="accent1"/>
                </a:solidFill>
                <a:latin typeface="+mn-lt"/>
              </a:rPr>
              <a:t>CORE PRODUCT</a:t>
            </a:r>
          </a:p>
        </p:txBody>
      </p:sp>
      <p:sp>
        <p:nvSpPr>
          <p:cNvPr id="12316" name="Rectangle 30"/>
          <p:cNvSpPr>
            <a:spLocks noChangeArrowheads="1"/>
          </p:cNvSpPr>
          <p:nvPr/>
        </p:nvSpPr>
        <p:spPr bwMode="auto">
          <a:xfrm>
            <a:off x="1752600" y="4800601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1400" b="1" dirty="0">
                <a:solidFill>
                  <a:schemeClr val="accent1"/>
                </a:solidFill>
                <a:latin typeface="+mn-lt"/>
              </a:rPr>
              <a:t>TANGIBLE </a:t>
            </a:r>
            <a:r>
              <a:rPr lang="en-US" altLang="en-US" sz="1400" b="1" dirty="0" smtClean="0">
                <a:solidFill>
                  <a:schemeClr val="accent1"/>
                </a:solidFill>
                <a:latin typeface="+mn-lt"/>
              </a:rPr>
              <a:t>PRODUCT</a:t>
            </a:r>
            <a:endParaRPr lang="en-US" altLang="en-US" sz="14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2317" name="Rectangle 31"/>
          <p:cNvSpPr>
            <a:spLocks noChangeArrowheads="1"/>
          </p:cNvSpPr>
          <p:nvPr/>
        </p:nvSpPr>
        <p:spPr bwMode="auto">
          <a:xfrm>
            <a:off x="1676400" y="5562601"/>
            <a:ext cx="162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1400" b="1" dirty="0">
                <a:solidFill>
                  <a:schemeClr val="accent1"/>
                </a:solidFill>
                <a:latin typeface="+mn-lt"/>
              </a:rPr>
              <a:t>AUGMENTED  PRODUCT</a:t>
            </a:r>
          </a:p>
        </p:txBody>
      </p:sp>
      <p:sp>
        <p:nvSpPr>
          <p:cNvPr id="12318" name="Rectangle 32"/>
          <p:cNvSpPr>
            <a:spLocks noChangeArrowheads="1"/>
          </p:cNvSpPr>
          <p:nvPr/>
        </p:nvSpPr>
        <p:spPr bwMode="auto">
          <a:xfrm>
            <a:off x="1468438" y="6324601"/>
            <a:ext cx="27225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1400" b="1" dirty="0">
                <a:solidFill>
                  <a:schemeClr val="accent1"/>
                </a:solidFill>
                <a:latin typeface="+mn-lt"/>
              </a:rPr>
              <a:t>COMMUNICATED PRODUCT</a:t>
            </a:r>
          </a:p>
        </p:txBody>
      </p:sp>
      <p:sp>
        <p:nvSpPr>
          <p:cNvPr id="27680" name="Rectangle 34"/>
          <p:cNvSpPr>
            <a:spLocks noChangeArrowheads="1"/>
          </p:cNvSpPr>
          <p:nvPr/>
        </p:nvSpPr>
        <p:spPr bwMode="auto">
          <a:xfrm>
            <a:off x="1752600" y="4724400"/>
            <a:ext cx="1447800" cy="6096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7681" name="Rectangle 36"/>
          <p:cNvSpPr>
            <a:spLocks noChangeArrowheads="1"/>
          </p:cNvSpPr>
          <p:nvPr/>
        </p:nvSpPr>
        <p:spPr bwMode="auto">
          <a:xfrm>
            <a:off x="1752600" y="5562600"/>
            <a:ext cx="1447800" cy="4572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7682" name="Line 37"/>
          <p:cNvSpPr>
            <a:spLocks noChangeShapeType="1"/>
          </p:cNvSpPr>
          <p:nvPr/>
        </p:nvSpPr>
        <p:spPr bwMode="auto">
          <a:xfrm>
            <a:off x="3200400" y="4419600"/>
            <a:ext cx="381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8" name="Line 43"/>
          <p:cNvSpPr>
            <a:spLocks noChangeShapeType="1"/>
          </p:cNvSpPr>
          <p:nvPr/>
        </p:nvSpPr>
        <p:spPr bwMode="auto">
          <a:xfrm>
            <a:off x="3200400" y="6629400"/>
            <a:ext cx="1828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0" name="Oval 45"/>
          <p:cNvSpPr>
            <a:spLocks noChangeArrowheads="1"/>
          </p:cNvSpPr>
          <p:nvPr/>
        </p:nvSpPr>
        <p:spPr bwMode="auto">
          <a:xfrm>
            <a:off x="5867400" y="3657600"/>
            <a:ext cx="1219200" cy="838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cxnSp>
        <p:nvCxnSpPr>
          <p:cNvPr id="27691" name="Straight Arrow Connector 46"/>
          <p:cNvCxnSpPr>
            <a:cxnSpLocks noChangeShapeType="1"/>
          </p:cNvCxnSpPr>
          <p:nvPr/>
        </p:nvCxnSpPr>
        <p:spPr bwMode="auto">
          <a:xfrm>
            <a:off x="2971800" y="4191000"/>
            <a:ext cx="3200400" cy="635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2" name="Straight Arrow Connector 48"/>
          <p:cNvCxnSpPr>
            <a:cxnSpLocks noChangeShapeType="1"/>
          </p:cNvCxnSpPr>
          <p:nvPr/>
        </p:nvCxnSpPr>
        <p:spPr bwMode="auto">
          <a:xfrm flipV="1">
            <a:off x="2971800" y="4800600"/>
            <a:ext cx="2286000" cy="2286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3" name="Straight Arrow Connector 50"/>
          <p:cNvCxnSpPr>
            <a:cxnSpLocks noChangeShapeType="1"/>
          </p:cNvCxnSpPr>
          <p:nvPr/>
        </p:nvCxnSpPr>
        <p:spPr bwMode="auto">
          <a:xfrm flipV="1">
            <a:off x="3048000" y="5181600"/>
            <a:ext cx="1447800" cy="5334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4" name="Straight Arrow Connector 52"/>
          <p:cNvCxnSpPr>
            <a:cxnSpLocks noChangeShapeType="1"/>
          </p:cNvCxnSpPr>
          <p:nvPr/>
        </p:nvCxnSpPr>
        <p:spPr bwMode="auto">
          <a:xfrm flipV="1">
            <a:off x="3810001" y="5924550"/>
            <a:ext cx="504825" cy="32385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95" name="TextBox 1"/>
          <p:cNvSpPr txBox="1">
            <a:spLocks noChangeArrowheads="1"/>
          </p:cNvSpPr>
          <p:nvPr/>
        </p:nvSpPr>
        <p:spPr bwMode="auto">
          <a:xfrm>
            <a:off x="3733800" y="2133600"/>
            <a:ext cx="91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Identity</a:t>
            </a:r>
          </a:p>
        </p:txBody>
      </p:sp>
      <p:sp>
        <p:nvSpPr>
          <p:cNvPr id="27696" name="TextBox 2"/>
          <p:cNvSpPr txBox="1">
            <a:spLocks noChangeArrowheads="1"/>
          </p:cNvSpPr>
          <p:nvPr/>
        </p:nvSpPr>
        <p:spPr bwMode="auto">
          <a:xfrm>
            <a:off x="4876800" y="2514600"/>
            <a:ext cx="914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Returns</a:t>
            </a:r>
          </a:p>
        </p:txBody>
      </p:sp>
      <p:sp>
        <p:nvSpPr>
          <p:cNvPr id="27697" name="TextBox 3"/>
          <p:cNvSpPr txBox="1">
            <a:spLocks noChangeArrowheads="1"/>
          </p:cNvSpPr>
          <p:nvPr/>
        </p:nvSpPr>
        <p:spPr bwMode="auto">
          <a:xfrm>
            <a:off x="7010400" y="2209800"/>
            <a:ext cx="1066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Upgrades</a:t>
            </a:r>
          </a:p>
        </p:txBody>
      </p:sp>
    </p:spTree>
    <p:extLst>
      <p:ext uri="{BB962C8B-B14F-4D97-AF65-F5344CB8AC3E}">
        <p14:creationId xmlns:p14="http://schemas.microsoft.com/office/powerpoint/2010/main" val="69994383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7924800" cy="9144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rgbClr val="FF0000"/>
                </a:solidFill>
              </a:rPr>
              <a:t>Positioning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2666288"/>
            <a:ext cx="7010400" cy="3563596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 smtClean="0"/>
              <a:t>By price/quality</a:t>
            </a:r>
          </a:p>
          <a:p>
            <a:pPr eaLnBrk="1" hangingPunct="1"/>
            <a:endParaRPr lang="en-US" altLang="en-US" sz="1400" dirty="0"/>
          </a:p>
          <a:p>
            <a:pPr eaLnBrk="1" hangingPunct="1"/>
            <a:r>
              <a:rPr lang="en-US" altLang="en-US" dirty="0" smtClean="0"/>
              <a:t>By attribute or benefit</a:t>
            </a:r>
          </a:p>
          <a:p>
            <a:pPr eaLnBrk="1" hangingPunct="1"/>
            <a:endParaRPr lang="en-US" altLang="en-US" sz="1400" dirty="0"/>
          </a:p>
          <a:p>
            <a:pPr eaLnBrk="1" hangingPunct="1"/>
            <a:r>
              <a:rPr lang="en-US" altLang="en-US" dirty="0" smtClean="0"/>
              <a:t>With respect to the competition</a:t>
            </a:r>
          </a:p>
          <a:p>
            <a:pPr eaLnBrk="1" hangingPunct="1"/>
            <a:endParaRPr lang="en-US" altLang="en-US" sz="1400" dirty="0"/>
          </a:p>
          <a:p>
            <a:pPr eaLnBrk="1" hangingPunct="1"/>
            <a:r>
              <a:rPr lang="en-US" altLang="en-US" dirty="0" smtClean="0"/>
              <a:t>With respect to the user</a:t>
            </a:r>
          </a:p>
          <a:p>
            <a:pPr eaLnBrk="1" hangingPunct="1"/>
            <a:endParaRPr lang="en-US" altLang="en-US" sz="1400" dirty="0"/>
          </a:p>
          <a:p>
            <a:pPr eaLnBrk="1" hangingPunct="1"/>
            <a:r>
              <a:rPr lang="en-US" altLang="en-US" dirty="0" smtClean="0"/>
              <a:t>With respect to the application</a:t>
            </a:r>
          </a:p>
          <a:p>
            <a:pPr eaLnBrk="1" hangingPunct="1"/>
            <a:endParaRPr lang="en-US" altLang="en-US" sz="1400" dirty="0"/>
          </a:p>
          <a:p>
            <a:pPr eaLnBrk="1" hangingPunct="1"/>
            <a:r>
              <a:rPr lang="en-US" altLang="en-US" dirty="0" smtClean="0"/>
              <a:t>With respect to the product class</a:t>
            </a:r>
          </a:p>
        </p:txBody>
      </p:sp>
      <p:pic>
        <p:nvPicPr>
          <p:cNvPr id="28676" name="Picture 4" descr="MCj028289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9986" y="3890474"/>
            <a:ext cx="18065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2156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solidFill>
                  <a:srgbClr val="FF0000"/>
                </a:solidFill>
              </a:rPr>
              <a:t>Be Different!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819400" y="2076451"/>
            <a:ext cx="6781800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dirty="0">
                <a:latin typeface="Tahoma" panose="020B0604030504040204" pitchFamily="34" charset="0"/>
              </a:rPr>
              <a:t>“You do not merely want to be considered just the </a:t>
            </a:r>
            <a:r>
              <a:rPr lang="en-US" altLang="en-US" b="1" i="1" u="sng" dirty="0">
                <a:solidFill>
                  <a:srgbClr val="FF0000"/>
                </a:solidFill>
                <a:latin typeface="Tahoma" panose="020B0604030504040204" pitchFamily="34" charset="0"/>
              </a:rPr>
              <a:t>best of the best.</a:t>
            </a:r>
            <a:r>
              <a:rPr lang="en-US" altLang="en-US" b="1" u="sng" dirty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dirty="0">
                <a:latin typeface="Tahoma" panose="020B0604030504040204" pitchFamily="34" charset="0"/>
              </a:rPr>
              <a:t>You want to be considered the </a:t>
            </a:r>
            <a:r>
              <a:rPr lang="en-US" altLang="en-US" b="1" i="1" u="sng" dirty="0">
                <a:solidFill>
                  <a:srgbClr val="CC0000"/>
                </a:solidFill>
                <a:latin typeface="Tahoma" panose="020B0604030504040204" pitchFamily="34" charset="0"/>
              </a:rPr>
              <a:t>ONLY</a:t>
            </a:r>
            <a:r>
              <a:rPr lang="en-US" altLang="en-US" b="1" dirty="0">
                <a:solidFill>
                  <a:srgbClr val="CC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b="1" dirty="0">
                <a:latin typeface="Tahoma" panose="020B0604030504040204" pitchFamily="34" charset="0"/>
              </a:rPr>
              <a:t>ones who do what you do.”</a:t>
            </a:r>
          </a:p>
          <a:p>
            <a:pPr algn="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i="1" dirty="0">
                <a:latin typeface="Tahoma" panose="020B0604030504040204" pitchFamily="34" charset="0"/>
              </a:rPr>
              <a:t>- Jerry Garcia -    </a:t>
            </a:r>
            <a:endParaRPr lang="en-US" altLang="en-US" b="1" dirty="0">
              <a:latin typeface="Tahoma" panose="020B0604030504040204" pitchFamily="34" charset="0"/>
            </a:endParaRPr>
          </a:p>
        </p:txBody>
      </p:sp>
      <p:pic>
        <p:nvPicPr>
          <p:cNvPr id="2662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229100"/>
            <a:ext cx="2514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62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27290" y="447188"/>
            <a:ext cx="10954708" cy="97045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solidFill>
                  <a:srgbClr val="FF0000"/>
                </a:solidFill>
              </a:rPr>
              <a:t>Intimately understand your unique value proposition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!</a:t>
            </a:r>
            <a:endParaRPr lang="en-US" sz="3200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0179" name="Text Box 1027"/>
          <p:cNvSpPr txBox="1">
            <a:spLocks noChangeArrowheads="1"/>
          </p:cNvSpPr>
          <p:nvPr/>
        </p:nvSpPr>
        <p:spPr bwMode="auto">
          <a:xfrm>
            <a:off x="2971800" y="1922464"/>
            <a:ext cx="63246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u"/>
              <a:defRPr sz="2400">
                <a:solidFill>
                  <a:srgbClr val="5F5F5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rgbClr val="CC0000"/>
              </a:buClr>
              <a:buSzPct val="70000"/>
              <a:buFont typeface="Monotype Sorts" pitchFamily="2" charset="2"/>
              <a:buChar char="è"/>
              <a:defRPr sz="2000">
                <a:solidFill>
                  <a:srgbClr val="96969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CC0000"/>
              </a:buClr>
              <a:buSzPct val="80000"/>
              <a:buFont typeface="Monotype Sorts" pitchFamily="2" charset="2"/>
              <a:buChar char="y"/>
              <a:defRPr>
                <a:solidFill>
                  <a:srgbClr val="B2B2B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333399"/>
              </a:buClr>
              <a:buSzPct val="110000"/>
              <a:buFont typeface="Monotype Sorts" pitchFamily="2" charset="2"/>
              <a:buChar char="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/>
              <a:t>“We didn’t want to get in the transportation industry. 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/>
              <a:t>We’re still in the entertainment industry - at 25,000 feet.”</a:t>
            </a:r>
            <a:endParaRPr lang="en-US" altLang="en-US" b="1">
              <a:latin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 b="1" i="1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i="1"/>
              <a:t>-Richard Branson, chairman 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i="1"/>
              <a:t>&amp; CEO Virgin Group</a:t>
            </a:r>
            <a:endParaRPr lang="en-US" altLang="en-US" b="1">
              <a:latin typeface="Times New Roman" panose="02020603050405020304" pitchFamily="18" charset="0"/>
            </a:endParaRPr>
          </a:p>
        </p:txBody>
      </p:sp>
      <p:pic>
        <p:nvPicPr>
          <p:cNvPr id="29701" name="Picture 10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4969" y="3858427"/>
            <a:ext cx="16287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157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20</TotalTime>
  <Words>281</Words>
  <Application>Microsoft Office PowerPoint</Application>
  <PresentationFormat>Widescreen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Century Gothic</vt:lpstr>
      <vt:lpstr>Tahoma</vt:lpstr>
      <vt:lpstr>Times New Roman</vt:lpstr>
      <vt:lpstr>Wingdings 2</vt:lpstr>
      <vt:lpstr>Quotable</vt:lpstr>
      <vt:lpstr>Breaking out of the commodity trap</vt:lpstr>
      <vt:lpstr>PowerPoint Presentation</vt:lpstr>
      <vt:lpstr>PowerPoint Presentation</vt:lpstr>
      <vt:lpstr>Where and how to start???</vt:lpstr>
      <vt:lpstr>Differentiation: product and beyond</vt:lpstr>
      <vt:lpstr>PowerPoint Presentation</vt:lpstr>
      <vt:lpstr>Positioning</vt:lpstr>
      <vt:lpstr>Be Different!</vt:lpstr>
      <vt:lpstr>Intimately understand your unique value proposition!</vt:lpstr>
    </vt:vector>
  </TitlesOfParts>
  <Company>University of Notre Dame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Breaking out of the commodity trap</dc:title>
  <dc:creator>Michael Morris</dc:creator>
  <cp:lastModifiedBy>Michael Morris</cp:lastModifiedBy>
  <cp:revision>4</cp:revision>
  <dcterms:created xsi:type="dcterms:W3CDTF">2020-09-08T19:08:38Z</dcterms:created>
  <dcterms:modified xsi:type="dcterms:W3CDTF">2023-01-14T00:11:37Z</dcterms:modified>
</cp:coreProperties>
</file>