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9" r:id="rId5"/>
    <p:sldId id="258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1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5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4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6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7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3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2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8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45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3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BFE85-C677-4808-A1CA-A936FAE55611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91BD7-6F76-4B77-91C1-7D3C1253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Final Notes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Consulting and Development</a:t>
            </a:r>
          </a:p>
          <a:p>
            <a:r>
              <a:rPr lang="en-US" dirty="0" smtClean="0"/>
              <a:t>Fall 2022</a:t>
            </a:r>
          </a:p>
          <a:p>
            <a:r>
              <a:rPr lang="en-US" dirty="0" smtClean="0"/>
              <a:t>Dr. Michael Morris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54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Schedule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74289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Most teams are providing at least one of their binders to the clients on </a:t>
            </a:r>
            <a:r>
              <a:rPr lang="en-US" dirty="0" smtClean="0">
                <a:solidFill>
                  <a:srgbClr val="FF0000"/>
                </a:solidFill>
              </a:rPr>
              <a:t>Thursday night</a:t>
            </a:r>
            <a:r>
              <a:rPr lang="en-US" dirty="0" smtClean="0"/>
              <a:t>, going through the deliverables, and closing out the relationship</a:t>
            </a:r>
          </a:p>
          <a:p>
            <a:endParaRPr lang="en-US" dirty="0"/>
          </a:p>
          <a:p>
            <a:r>
              <a:rPr lang="en-US" dirty="0" smtClean="0"/>
              <a:t>Some teams are running through some of the deliverables to get final feedback on Thursday night, then doing final cleanup</a:t>
            </a:r>
          </a:p>
          <a:p>
            <a:endParaRPr lang="en-US" dirty="0"/>
          </a:p>
          <a:p>
            <a:r>
              <a:rPr lang="en-US" dirty="0" smtClean="0"/>
              <a:t>After Thursday night, if you are not yet done, </a:t>
            </a:r>
            <a:r>
              <a:rPr lang="en-US" dirty="0" smtClean="0">
                <a:solidFill>
                  <a:srgbClr val="FF0000"/>
                </a:solidFill>
              </a:rPr>
              <a:t>set up time that is convenient for the entrepreneur</a:t>
            </a:r>
            <a:r>
              <a:rPr lang="en-US" dirty="0" smtClean="0"/>
              <a:t> to meet you (at their business, their home, Starbucks, or a location that is not too noisy</a:t>
            </a:r>
          </a:p>
          <a:p>
            <a:endParaRPr lang="en-US" dirty="0"/>
          </a:p>
          <a:p>
            <a:r>
              <a:rPr lang="en-US" dirty="0" smtClean="0"/>
              <a:t>If you need transport, we will help out --- just let me know</a:t>
            </a:r>
          </a:p>
          <a:p>
            <a:endParaRPr lang="en-US" dirty="0"/>
          </a:p>
          <a:p>
            <a:r>
              <a:rPr lang="en-US" dirty="0" smtClean="0"/>
              <a:t>You can turn things into me as soon as they are complete --- but everything should be turned into me by next </a:t>
            </a:r>
            <a:r>
              <a:rPr lang="en-US" dirty="0" smtClean="0">
                <a:solidFill>
                  <a:srgbClr val="FF0000"/>
                </a:solidFill>
              </a:rPr>
              <a:t>Thursday (the 15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at 5 pm (if you need an extension, we can discuss)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73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Write-ups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900" dirty="0" smtClean="0"/>
              <a:t>You need to make 2 copies of your binders (plus more for you to keep and use in future)</a:t>
            </a:r>
          </a:p>
          <a:p>
            <a:r>
              <a:rPr lang="en-US" sz="1900" dirty="0" smtClean="0"/>
              <a:t>Structure of </a:t>
            </a:r>
            <a:r>
              <a:rPr lang="en-US" sz="1900" dirty="0"/>
              <a:t>Y</a:t>
            </a:r>
            <a:r>
              <a:rPr lang="en-US" sz="1900" dirty="0" smtClean="0"/>
              <a:t>our Binders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- Table of Contents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Overview of Engagement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Letter of Engagement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Business Model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Deliverable 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Deliverable 2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Deliverable 3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Deliverable 4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Deliverable ___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Other Recommendations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- Thank you note to entrepreneur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50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Other points on binders &amp; </a:t>
            </a:r>
            <a:br>
              <a:rPr lang="en-US" sz="3600" b="1" dirty="0" smtClean="0"/>
            </a:br>
            <a:r>
              <a:rPr lang="en-US" sz="3600" b="1" dirty="0" smtClean="0"/>
              <a:t>write up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546562" cy="576853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Put a professional looking </a:t>
            </a:r>
            <a:r>
              <a:rPr lang="en-US" dirty="0">
                <a:solidFill>
                  <a:srgbClr val="FF0000"/>
                </a:solidFill>
              </a:rPr>
              <a:t>cover</a:t>
            </a:r>
            <a:r>
              <a:rPr lang="en-US" dirty="0"/>
              <a:t> on the </a:t>
            </a:r>
            <a:r>
              <a:rPr lang="en-US" dirty="0" smtClean="0"/>
              <a:t>binder</a:t>
            </a:r>
          </a:p>
          <a:p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 smtClean="0">
                <a:solidFill>
                  <a:srgbClr val="FF0000"/>
                </a:solidFill>
              </a:rPr>
              <a:t>writing style </a:t>
            </a:r>
            <a:r>
              <a:rPr lang="en-US" dirty="0" smtClean="0"/>
              <a:t>must be talking to the entrepreneur, as in </a:t>
            </a:r>
          </a:p>
          <a:p>
            <a:pPr marL="0" indent="0">
              <a:buNone/>
            </a:pPr>
            <a:r>
              <a:rPr lang="en-US" dirty="0" smtClean="0"/>
              <a:t>      “We encourage you to…” (or) </a:t>
            </a:r>
          </a:p>
          <a:p>
            <a:pPr marL="0" indent="0">
              <a:buNone/>
            </a:pPr>
            <a:r>
              <a:rPr lang="en-US" dirty="0" smtClean="0"/>
              <a:t>      “Below are five-steps that you can follow to better …” (or)</a:t>
            </a:r>
          </a:p>
          <a:p>
            <a:pPr marL="0" indent="0">
              <a:buNone/>
            </a:pPr>
            <a:r>
              <a:rPr lang="en-US" dirty="0" smtClean="0"/>
              <a:t>      “When managing the Running for Life website, we suggest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that you…”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r>
              <a:rPr lang="en-US" dirty="0" smtClean="0"/>
              <a:t>Also with your </a:t>
            </a:r>
            <a:r>
              <a:rPr lang="en-US" dirty="0" smtClean="0">
                <a:solidFill>
                  <a:srgbClr val="FF0000"/>
                </a:solidFill>
              </a:rPr>
              <a:t>writing style</a:t>
            </a:r>
            <a:r>
              <a:rPr lang="en-US" dirty="0" smtClean="0"/>
              <a:t>, you must not have pages of paragraph after </a:t>
            </a:r>
            <a:r>
              <a:rPr lang="en-US" dirty="0" err="1" smtClean="0"/>
              <a:t>paragragh</a:t>
            </a:r>
            <a:r>
              <a:rPr lang="en-US" dirty="0" smtClean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- make the presentation more graphical, or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   graphically appealing where you can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- use bold headings, bullet points, layouts of step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    by step processes or approaches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	-use tables, figures, graphs, pie charts, etc. to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	 </a:t>
            </a:r>
            <a:r>
              <a:rPr lang="en-US" dirty="0" smtClean="0"/>
              <a:t>  capture or illustrate what you are telling them to do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32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397" y="2349925"/>
            <a:ext cx="3666146" cy="245644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Your “Other recommendations” section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469650" cy="5845442"/>
          </a:xfrm>
        </p:spPr>
        <p:txBody>
          <a:bodyPr>
            <a:noAutofit/>
          </a:bodyPr>
          <a:lstStyle/>
          <a:p>
            <a:r>
              <a:rPr lang="en-US" sz="1600" dirty="0" smtClean="0"/>
              <a:t>Ideas </a:t>
            </a:r>
            <a:r>
              <a:rPr lang="en-US" sz="1600" dirty="0"/>
              <a:t>for price promotions or specials they might consider;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Suggestions </a:t>
            </a:r>
            <a:r>
              <a:rPr lang="en-US" sz="1600" dirty="0"/>
              <a:t>for some low cost, creative guerrilla marketing efforts;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Map </a:t>
            </a:r>
            <a:r>
              <a:rPr lang="en-US" sz="1600" dirty="0"/>
              <a:t>of their moments of truth with examples of particular moments where they might be able to add value;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Organizations </a:t>
            </a:r>
            <a:r>
              <a:rPr lang="en-US" sz="1600" dirty="0"/>
              <a:t>or businesses they might do co-marketing with;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Organizations </a:t>
            </a:r>
            <a:r>
              <a:rPr lang="en-US" sz="1600" dirty="0"/>
              <a:t>or businesses they otherwise might partner with;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Creative </a:t>
            </a:r>
            <a:r>
              <a:rPr lang="en-US" sz="1600" dirty="0"/>
              <a:t>suggestions on how to “manage the evidence” and “</a:t>
            </a:r>
            <a:r>
              <a:rPr lang="en-US" sz="1600" dirty="0" err="1"/>
              <a:t>tangibilize</a:t>
            </a:r>
            <a:r>
              <a:rPr lang="en-US" sz="1600" dirty="0"/>
              <a:t> the intangible”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Free </a:t>
            </a:r>
            <a:r>
              <a:rPr lang="en-US" sz="1600" dirty="0"/>
              <a:t>software they might integrate into their business</a:t>
            </a:r>
          </a:p>
          <a:p>
            <a:pPr>
              <a:spcBef>
                <a:spcPts val="0"/>
              </a:spcBef>
            </a:pPr>
            <a:endParaRPr lang="en-US" sz="600" dirty="0"/>
          </a:p>
          <a:p>
            <a:r>
              <a:rPr lang="en-US" sz="1600" dirty="0" smtClean="0"/>
              <a:t>Look </a:t>
            </a:r>
            <a:r>
              <a:rPr lang="en-US" sz="1600" dirty="0"/>
              <a:t>at list on two class slides of ways to drive traffic to your website or Facebook business page --- select 3-5 that might be especially useful for them and mention how they might use such tactics;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0923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213" y="2349925"/>
            <a:ext cx="3691783" cy="245644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Your “Other recommendations”</a:t>
            </a:r>
            <a:br>
              <a:rPr lang="en-US" sz="3600" b="1" dirty="0" smtClean="0"/>
            </a:br>
            <a:r>
              <a:rPr lang="en-US" sz="3600" b="1" dirty="0" smtClean="0"/>
              <a:t>section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6054814"/>
          </a:xfrm>
        </p:spPr>
        <p:txBody>
          <a:bodyPr>
            <a:normAutofit/>
          </a:bodyPr>
          <a:lstStyle/>
          <a:p>
            <a:pPr lvl="0"/>
            <a:r>
              <a:rPr lang="en-US" sz="1700" dirty="0"/>
              <a:t>Future new products or services (or revenue drivers) they might consider adding;</a:t>
            </a:r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 lvl="0"/>
            <a:r>
              <a:rPr lang="en-US" sz="1700" dirty="0"/>
              <a:t>Creative ideas you might have for ways to follow up with customers that will stand out in the customer’s mind</a:t>
            </a:r>
            <a:r>
              <a:rPr lang="en-US" sz="1700" dirty="0" smtClean="0"/>
              <a:t>;</a:t>
            </a:r>
            <a:endParaRPr lang="en-US" sz="1700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1700" dirty="0"/>
              <a:t> </a:t>
            </a:r>
          </a:p>
          <a:p>
            <a:pPr lvl="0"/>
            <a:r>
              <a:rPr lang="en-US" sz="1700" dirty="0"/>
              <a:t>Suggestions on key metrics they might track from their social media efforts and what they could do based on these metrics;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 </a:t>
            </a:r>
          </a:p>
          <a:p>
            <a:pPr lvl="0"/>
            <a:r>
              <a:rPr lang="en-US" sz="1700" dirty="0"/>
              <a:t>Sources of data or information that might be helpful to them in the future</a:t>
            </a:r>
            <a:r>
              <a:rPr lang="en-US" sz="1700" dirty="0" smtClean="0"/>
              <a:t>;</a:t>
            </a:r>
          </a:p>
          <a:p>
            <a:pPr lvl="0"/>
            <a:endParaRPr lang="en-US" sz="1700" dirty="0"/>
          </a:p>
          <a:p>
            <a:pPr lvl="0"/>
            <a:r>
              <a:rPr lang="en-US" sz="1700" dirty="0" smtClean="0"/>
              <a:t>Online or community groups, communities or organizations they might consider joining (Women Business Owners of Michiana, Rotary)</a:t>
            </a: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9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305" y="2349925"/>
            <a:ext cx="3674691" cy="2456442"/>
          </a:xfrm>
        </p:spPr>
        <p:txBody>
          <a:bodyPr>
            <a:normAutofit/>
          </a:bodyPr>
          <a:lstStyle/>
          <a:p>
            <a:r>
              <a:rPr lang="en-US" sz="3600" b="1" dirty="0"/>
              <a:t>Your “Other recommendations”</a:t>
            </a:r>
            <a:br>
              <a:rPr lang="en-US" sz="3600" b="1" dirty="0"/>
            </a:br>
            <a:r>
              <a:rPr lang="en-US" sz="3600" b="1" dirty="0"/>
              <a:t>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Videos, online courses, or books that might be helpful to them;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 </a:t>
            </a:r>
          </a:p>
          <a:p>
            <a:pPr lvl="0"/>
            <a:r>
              <a:rPr lang="en-US" sz="1600" dirty="0"/>
              <a:t>Other businesses in the consulting program that they might collaborate with;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lvl="0"/>
            <a:r>
              <a:rPr lang="en-US" sz="1600" dirty="0" smtClean="0"/>
              <a:t>Ways </a:t>
            </a:r>
            <a:r>
              <a:rPr lang="en-US" sz="1600" dirty="0"/>
              <a:t>to build a customer database and use the data to nurture relationships and send out regular emails or social media communications</a:t>
            </a:r>
          </a:p>
          <a:p>
            <a:pPr marL="0" indent="0">
              <a:buNone/>
            </a:pPr>
            <a:endParaRPr lang="en-US" sz="1600" dirty="0"/>
          </a:p>
          <a:p>
            <a:pPr lvl="0"/>
            <a:r>
              <a:rPr lang="en-US" sz="1600" dirty="0"/>
              <a:t>Suggestions on mapping their operating models and managing the business as a franchise even it is not a franchise --- ways to systematize things;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037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Also 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 chance, please </a:t>
            </a:r>
            <a:r>
              <a:rPr lang="en-US" dirty="0" smtClean="0">
                <a:solidFill>
                  <a:srgbClr val="FF0000"/>
                </a:solidFill>
              </a:rPr>
              <a:t>thank Susan </a:t>
            </a:r>
            <a:r>
              <a:rPr lang="en-US" dirty="0" smtClean="0"/>
              <a:t>for giving up her Thursday nights, driving students to the Library, and making sure the Library space was available every week</a:t>
            </a:r>
          </a:p>
          <a:p>
            <a:endParaRPr lang="en-US" dirty="0"/>
          </a:p>
          <a:p>
            <a:r>
              <a:rPr lang="en-US" dirty="0" smtClean="0"/>
              <a:t>Please be sure to complete the </a:t>
            </a:r>
            <a:r>
              <a:rPr lang="en-US" dirty="0" smtClean="0">
                <a:solidFill>
                  <a:srgbClr val="FF0000"/>
                </a:solidFill>
              </a:rPr>
              <a:t>course evaluation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96304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41</TotalTime>
  <Words>494</Words>
  <Application>Microsoft Office PowerPoint</Application>
  <PresentationFormat>Widescreen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Final Notes</vt:lpstr>
      <vt:lpstr>Schedule</vt:lpstr>
      <vt:lpstr>The Write-ups</vt:lpstr>
      <vt:lpstr>Other points on binders &amp;  write up</vt:lpstr>
      <vt:lpstr>Your “Other recommendations” section</vt:lpstr>
      <vt:lpstr>Your “Other recommendations” section</vt:lpstr>
      <vt:lpstr>Your “Other recommendations” section</vt:lpstr>
      <vt:lpstr>Also …</vt:lpstr>
    </vt:vector>
  </TitlesOfParts>
  <Company>University of Notre Dame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Notes</dc:title>
  <dc:creator>Michael Morris</dc:creator>
  <cp:lastModifiedBy>Michael Morris</cp:lastModifiedBy>
  <cp:revision>6</cp:revision>
  <dcterms:created xsi:type="dcterms:W3CDTF">2022-12-06T19:14:56Z</dcterms:created>
  <dcterms:modified xsi:type="dcterms:W3CDTF">2022-12-06T20:04:23Z</dcterms:modified>
</cp:coreProperties>
</file>