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3" r:id="rId4"/>
    <p:sldId id="262" r:id="rId5"/>
    <p:sldId id="258" r:id="rId6"/>
    <p:sldId id="269" r:id="rId7"/>
    <p:sldId id="264" r:id="rId8"/>
    <p:sldId id="265" r:id="rId9"/>
    <p:sldId id="266" r:id="rId10"/>
    <p:sldId id="259" r:id="rId11"/>
    <p:sldId id="260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07" autoAdjust="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98BC1E-CDBE-44A7-92BE-24970DA6D84A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5D01DA7-A568-4BAF-A593-9A686F4E346E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Value in Use</a:t>
          </a:r>
          <a:endParaRPr lang="en-US" b="1" dirty="0">
            <a:solidFill>
              <a:schemeClr val="tx1"/>
            </a:solidFill>
          </a:endParaRPr>
        </a:p>
      </dgm:t>
    </dgm:pt>
    <dgm:pt modelId="{347DE0E3-C6BB-424C-BA80-44C3A28036CB}" type="parTrans" cxnId="{4B46DB14-7D7A-409A-BB16-0BD87D523A78}">
      <dgm:prSet/>
      <dgm:spPr/>
      <dgm:t>
        <a:bodyPr/>
        <a:lstStyle/>
        <a:p>
          <a:endParaRPr lang="en-US"/>
        </a:p>
      </dgm:t>
    </dgm:pt>
    <dgm:pt modelId="{296A97F7-01F1-454D-B2CD-145BF1043BA4}" type="sibTrans" cxnId="{4B46DB14-7D7A-409A-BB16-0BD87D523A78}">
      <dgm:prSet/>
      <dgm:spPr/>
      <dgm:t>
        <a:bodyPr/>
        <a:lstStyle/>
        <a:p>
          <a:endParaRPr lang="en-US"/>
        </a:p>
      </dgm:t>
    </dgm:pt>
    <dgm:pt modelId="{16ED994C-60D8-4FCF-8BE0-AA2980E9A993}">
      <dgm:prSet phldrT="[Text]"/>
      <dgm:spPr/>
      <dgm:t>
        <a:bodyPr/>
        <a:lstStyle/>
        <a:p>
          <a:r>
            <a:rPr lang="en-US" dirty="0" smtClean="0"/>
            <a:t>- needs</a:t>
          </a:r>
        </a:p>
        <a:p>
          <a:r>
            <a:rPr lang="en-US" dirty="0" smtClean="0"/>
            <a:t>- wants and preferences</a:t>
          </a:r>
        </a:p>
        <a:p>
          <a:r>
            <a:rPr lang="en-US" dirty="0" smtClean="0"/>
            <a:t>- awareness of  substitutes or options</a:t>
          </a:r>
        </a:p>
        <a:p>
          <a:r>
            <a:rPr lang="en-US" dirty="0" smtClean="0"/>
            <a:t>- income</a:t>
          </a:r>
        </a:p>
        <a:p>
          <a:r>
            <a:rPr lang="en-US" dirty="0" smtClean="0"/>
            <a:t>- wealth</a:t>
          </a:r>
        </a:p>
        <a:p>
          <a:endParaRPr lang="en-US" dirty="0" smtClean="0"/>
        </a:p>
        <a:p>
          <a:endParaRPr lang="en-US" dirty="0"/>
        </a:p>
      </dgm:t>
    </dgm:pt>
    <dgm:pt modelId="{6F584AA1-54BB-4F13-A792-D814205E79BE}" type="parTrans" cxnId="{A57EF4D3-8D69-4544-BE9F-036E8DD9691D}">
      <dgm:prSet/>
      <dgm:spPr/>
      <dgm:t>
        <a:bodyPr/>
        <a:lstStyle/>
        <a:p>
          <a:endParaRPr lang="en-US"/>
        </a:p>
      </dgm:t>
    </dgm:pt>
    <dgm:pt modelId="{FD0112CA-CD0E-4A92-98CD-02C413E3C6B1}" type="sibTrans" cxnId="{A57EF4D3-8D69-4544-BE9F-036E8DD9691D}">
      <dgm:prSet/>
      <dgm:spPr/>
      <dgm:t>
        <a:bodyPr/>
        <a:lstStyle/>
        <a:p>
          <a:endParaRPr lang="en-US"/>
        </a:p>
      </dgm:t>
    </dgm:pt>
    <dgm:pt modelId="{4C0BA547-EA1B-4C36-ABE0-55AF9FECE216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Value in Exchange</a:t>
          </a:r>
          <a:endParaRPr lang="en-US" b="1" dirty="0">
            <a:solidFill>
              <a:schemeClr val="tx1"/>
            </a:solidFill>
          </a:endParaRPr>
        </a:p>
      </dgm:t>
    </dgm:pt>
    <dgm:pt modelId="{ABB5A7E9-36D3-4C62-B2A0-A268970E894F}" type="parTrans" cxnId="{EC0EB5B8-7F81-469A-ADD3-48152B2E9660}">
      <dgm:prSet/>
      <dgm:spPr/>
      <dgm:t>
        <a:bodyPr/>
        <a:lstStyle/>
        <a:p>
          <a:endParaRPr lang="en-US"/>
        </a:p>
      </dgm:t>
    </dgm:pt>
    <dgm:pt modelId="{28583AC2-A1A5-4366-A820-B07148990230}" type="sibTrans" cxnId="{EC0EB5B8-7F81-469A-ADD3-48152B2E9660}">
      <dgm:prSet/>
      <dgm:spPr/>
      <dgm:t>
        <a:bodyPr/>
        <a:lstStyle/>
        <a:p>
          <a:endParaRPr lang="en-US"/>
        </a:p>
      </dgm:t>
    </dgm:pt>
    <dgm:pt modelId="{6BDE724F-D73D-472E-BA4E-D7BE60C84BD5}">
      <dgm:prSet phldrT="[Text]"/>
      <dgm:spPr/>
      <dgm:t>
        <a:bodyPr/>
        <a:lstStyle/>
        <a:p>
          <a:r>
            <a:rPr lang="en-US" dirty="0" smtClean="0"/>
            <a:t># of sellers with willingness and ability to sell</a:t>
          </a:r>
          <a:endParaRPr lang="en-US" dirty="0"/>
        </a:p>
      </dgm:t>
    </dgm:pt>
    <dgm:pt modelId="{1D965557-3148-42DD-BCBD-1F7F568DFC86}" type="parTrans" cxnId="{821D37A1-57A7-4498-BD43-8A8AAAAF1649}">
      <dgm:prSet/>
      <dgm:spPr/>
      <dgm:t>
        <a:bodyPr/>
        <a:lstStyle/>
        <a:p>
          <a:endParaRPr lang="en-US"/>
        </a:p>
      </dgm:t>
    </dgm:pt>
    <dgm:pt modelId="{DE399F07-94FA-46FB-87C1-6838440A4DD9}" type="sibTrans" cxnId="{821D37A1-57A7-4498-BD43-8A8AAAAF1649}">
      <dgm:prSet/>
      <dgm:spPr/>
      <dgm:t>
        <a:bodyPr/>
        <a:lstStyle/>
        <a:p>
          <a:endParaRPr lang="en-US"/>
        </a:p>
      </dgm:t>
    </dgm:pt>
    <dgm:pt modelId="{C18E831D-3E64-4F70-8247-59FE42767524}">
      <dgm:prSet phldrT="[Text]"/>
      <dgm:spPr/>
      <dgm:t>
        <a:bodyPr/>
        <a:lstStyle/>
        <a:p>
          <a:r>
            <a:rPr lang="en-US" dirty="0" smtClean="0"/>
            <a:t># of buyers with willingness and ability to buy</a:t>
          </a:r>
          <a:endParaRPr lang="en-US" dirty="0"/>
        </a:p>
      </dgm:t>
    </dgm:pt>
    <dgm:pt modelId="{71D9CA07-E007-4EA6-98ED-D486F024F6E0}" type="parTrans" cxnId="{6C10250A-0E3C-4DD7-92AB-691F8AAF84D3}">
      <dgm:prSet/>
      <dgm:spPr/>
      <dgm:t>
        <a:bodyPr/>
        <a:lstStyle/>
        <a:p>
          <a:endParaRPr lang="en-US"/>
        </a:p>
      </dgm:t>
    </dgm:pt>
    <dgm:pt modelId="{34CF0373-CCB8-438B-A6AC-1227BD81E404}" type="sibTrans" cxnId="{6C10250A-0E3C-4DD7-92AB-691F8AAF84D3}">
      <dgm:prSet/>
      <dgm:spPr/>
      <dgm:t>
        <a:bodyPr/>
        <a:lstStyle/>
        <a:p>
          <a:endParaRPr lang="en-US"/>
        </a:p>
      </dgm:t>
    </dgm:pt>
    <dgm:pt modelId="{248D6DE2-89B7-4046-A328-24BCD21C5621}" type="pres">
      <dgm:prSet presAssocID="{9198BC1E-CDBE-44A7-92BE-24970DA6D84A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5ED1933-488D-4E1A-AA1E-AF4CCB99DD44}" type="pres">
      <dgm:prSet presAssocID="{B5D01DA7-A568-4BAF-A593-9A686F4E346E}" presName="posSpace" presStyleCnt="0"/>
      <dgm:spPr/>
    </dgm:pt>
    <dgm:pt modelId="{D3FEA8B1-34C7-447C-98FB-6685924EA76E}" type="pres">
      <dgm:prSet presAssocID="{B5D01DA7-A568-4BAF-A593-9A686F4E346E}" presName="vertFlow" presStyleCnt="0"/>
      <dgm:spPr/>
    </dgm:pt>
    <dgm:pt modelId="{8DEDAC53-AA3F-470C-8C8E-A7EFB733E670}" type="pres">
      <dgm:prSet presAssocID="{B5D01DA7-A568-4BAF-A593-9A686F4E346E}" presName="topSpace" presStyleCnt="0"/>
      <dgm:spPr/>
    </dgm:pt>
    <dgm:pt modelId="{18A4F6F1-383F-4EFB-8049-37C6EED12FF8}" type="pres">
      <dgm:prSet presAssocID="{B5D01DA7-A568-4BAF-A593-9A686F4E346E}" presName="firstComp" presStyleCnt="0"/>
      <dgm:spPr/>
    </dgm:pt>
    <dgm:pt modelId="{635D3BBD-338E-4D3B-97BC-822C1675027E}" type="pres">
      <dgm:prSet presAssocID="{B5D01DA7-A568-4BAF-A593-9A686F4E346E}" presName="firstChild" presStyleLbl="bgAccFollowNode1" presStyleIdx="0" presStyleCnt="3" custScaleY="199070"/>
      <dgm:spPr/>
      <dgm:t>
        <a:bodyPr/>
        <a:lstStyle/>
        <a:p>
          <a:endParaRPr lang="en-US"/>
        </a:p>
      </dgm:t>
    </dgm:pt>
    <dgm:pt modelId="{12CE1859-B04D-4ED6-9C12-18C6C9B7A87D}" type="pres">
      <dgm:prSet presAssocID="{B5D01DA7-A568-4BAF-A593-9A686F4E346E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A87DE8-15BF-47FB-9E51-8DBD80C4E543}" type="pres">
      <dgm:prSet presAssocID="{B5D01DA7-A568-4BAF-A593-9A686F4E346E}" presName="negSpace" presStyleCnt="0"/>
      <dgm:spPr/>
    </dgm:pt>
    <dgm:pt modelId="{80ACA92B-EA18-465F-A126-6BE2EF042A7A}" type="pres">
      <dgm:prSet presAssocID="{B5D01DA7-A568-4BAF-A593-9A686F4E346E}" presName="circle" presStyleLbl="node1" presStyleIdx="0" presStyleCnt="2"/>
      <dgm:spPr/>
      <dgm:t>
        <a:bodyPr/>
        <a:lstStyle/>
        <a:p>
          <a:endParaRPr lang="en-US"/>
        </a:p>
      </dgm:t>
    </dgm:pt>
    <dgm:pt modelId="{101713C8-3085-41AA-81B8-753008344598}" type="pres">
      <dgm:prSet presAssocID="{296A97F7-01F1-454D-B2CD-145BF1043BA4}" presName="transSpace" presStyleCnt="0"/>
      <dgm:spPr/>
    </dgm:pt>
    <dgm:pt modelId="{41A290E0-5ADE-43BC-A12E-CA819AA9A62D}" type="pres">
      <dgm:prSet presAssocID="{4C0BA547-EA1B-4C36-ABE0-55AF9FECE216}" presName="posSpace" presStyleCnt="0"/>
      <dgm:spPr/>
    </dgm:pt>
    <dgm:pt modelId="{318E21CE-F547-47E7-9B9C-CDCFB22030BC}" type="pres">
      <dgm:prSet presAssocID="{4C0BA547-EA1B-4C36-ABE0-55AF9FECE216}" presName="vertFlow" presStyleCnt="0"/>
      <dgm:spPr/>
    </dgm:pt>
    <dgm:pt modelId="{A3811345-BD06-4201-9C51-D84C51592924}" type="pres">
      <dgm:prSet presAssocID="{4C0BA547-EA1B-4C36-ABE0-55AF9FECE216}" presName="topSpace" presStyleCnt="0"/>
      <dgm:spPr/>
    </dgm:pt>
    <dgm:pt modelId="{29973939-F0E4-4CEA-A0C2-433C6E08935B}" type="pres">
      <dgm:prSet presAssocID="{4C0BA547-EA1B-4C36-ABE0-55AF9FECE216}" presName="firstComp" presStyleCnt="0"/>
      <dgm:spPr/>
    </dgm:pt>
    <dgm:pt modelId="{DB2717CB-533D-4866-AD4B-720D539CE9EF}" type="pres">
      <dgm:prSet presAssocID="{4C0BA547-EA1B-4C36-ABE0-55AF9FECE216}" presName="firstChild" presStyleLbl="bgAccFollowNode1" presStyleIdx="1" presStyleCnt="3"/>
      <dgm:spPr/>
      <dgm:t>
        <a:bodyPr/>
        <a:lstStyle/>
        <a:p>
          <a:endParaRPr lang="en-US"/>
        </a:p>
      </dgm:t>
    </dgm:pt>
    <dgm:pt modelId="{B0C4BE2B-8BE0-4274-9637-8E23463BB7B8}" type="pres">
      <dgm:prSet presAssocID="{4C0BA547-EA1B-4C36-ABE0-55AF9FECE216}" presName="first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DEEE59-E6A6-4F92-88FD-EE8B74DA6FE1}" type="pres">
      <dgm:prSet presAssocID="{C18E831D-3E64-4F70-8247-59FE42767524}" presName="comp" presStyleCnt="0"/>
      <dgm:spPr/>
    </dgm:pt>
    <dgm:pt modelId="{7179B8F2-A4D5-4832-A8D5-252B7F672F6B}" type="pres">
      <dgm:prSet presAssocID="{C18E831D-3E64-4F70-8247-59FE42767524}" presName="child" presStyleLbl="bgAccFollowNode1" presStyleIdx="2" presStyleCnt="3"/>
      <dgm:spPr/>
      <dgm:t>
        <a:bodyPr/>
        <a:lstStyle/>
        <a:p>
          <a:endParaRPr lang="en-US"/>
        </a:p>
      </dgm:t>
    </dgm:pt>
    <dgm:pt modelId="{AB50FFD5-1E30-4635-AFA8-1B2D052D7E57}" type="pres">
      <dgm:prSet presAssocID="{C18E831D-3E64-4F70-8247-59FE42767524}" presName="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30C002-B108-4CA5-80A0-D3E6973DB852}" type="pres">
      <dgm:prSet presAssocID="{4C0BA547-EA1B-4C36-ABE0-55AF9FECE216}" presName="negSpace" presStyleCnt="0"/>
      <dgm:spPr/>
    </dgm:pt>
    <dgm:pt modelId="{65E0CDCC-40EE-49D8-8DD9-37162831686C}" type="pres">
      <dgm:prSet presAssocID="{4C0BA547-EA1B-4C36-ABE0-55AF9FECE216}" presName="circle" presStyleLbl="node1" presStyleIdx="1" presStyleCnt="2"/>
      <dgm:spPr/>
      <dgm:t>
        <a:bodyPr/>
        <a:lstStyle/>
        <a:p>
          <a:endParaRPr lang="en-US"/>
        </a:p>
      </dgm:t>
    </dgm:pt>
  </dgm:ptLst>
  <dgm:cxnLst>
    <dgm:cxn modelId="{00FD6081-266A-4843-B211-44A4B25A2537}" type="presOf" srcId="{C18E831D-3E64-4F70-8247-59FE42767524}" destId="{7179B8F2-A4D5-4832-A8D5-252B7F672F6B}" srcOrd="0" destOrd="0" presId="urn:microsoft.com/office/officeart/2005/8/layout/hList9"/>
    <dgm:cxn modelId="{5683A213-B08B-4965-B0D1-717258CE3343}" type="presOf" srcId="{6BDE724F-D73D-472E-BA4E-D7BE60C84BD5}" destId="{DB2717CB-533D-4866-AD4B-720D539CE9EF}" srcOrd="0" destOrd="0" presId="urn:microsoft.com/office/officeart/2005/8/layout/hList9"/>
    <dgm:cxn modelId="{04AEB6B7-DB0A-4650-9D76-D00B473A4FA7}" type="presOf" srcId="{4C0BA547-EA1B-4C36-ABE0-55AF9FECE216}" destId="{65E0CDCC-40EE-49D8-8DD9-37162831686C}" srcOrd="0" destOrd="0" presId="urn:microsoft.com/office/officeart/2005/8/layout/hList9"/>
    <dgm:cxn modelId="{EC0EB5B8-7F81-469A-ADD3-48152B2E9660}" srcId="{9198BC1E-CDBE-44A7-92BE-24970DA6D84A}" destId="{4C0BA547-EA1B-4C36-ABE0-55AF9FECE216}" srcOrd="1" destOrd="0" parTransId="{ABB5A7E9-36D3-4C62-B2A0-A268970E894F}" sibTransId="{28583AC2-A1A5-4366-A820-B07148990230}"/>
    <dgm:cxn modelId="{BAFD88A6-58B3-4BC4-AFB8-A54BFC01EE7E}" type="presOf" srcId="{9198BC1E-CDBE-44A7-92BE-24970DA6D84A}" destId="{248D6DE2-89B7-4046-A328-24BCD21C5621}" srcOrd="0" destOrd="0" presId="urn:microsoft.com/office/officeart/2005/8/layout/hList9"/>
    <dgm:cxn modelId="{3DB28EFE-0831-4897-9A56-CCA8D6414678}" type="presOf" srcId="{B5D01DA7-A568-4BAF-A593-9A686F4E346E}" destId="{80ACA92B-EA18-465F-A126-6BE2EF042A7A}" srcOrd="0" destOrd="0" presId="urn:microsoft.com/office/officeart/2005/8/layout/hList9"/>
    <dgm:cxn modelId="{A57EF4D3-8D69-4544-BE9F-036E8DD9691D}" srcId="{B5D01DA7-A568-4BAF-A593-9A686F4E346E}" destId="{16ED994C-60D8-4FCF-8BE0-AA2980E9A993}" srcOrd="0" destOrd="0" parTransId="{6F584AA1-54BB-4F13-A792-D814205E79BE}" sibTransId="{FD0112CA-CD0E-4A92-98CD-02C413E3C6B1}"/>
    <dgm:cxn modelId="{619042E6-B3DB-48DB-883B-834695BE02B8}" type="presOf" srcId="{C18E831D-3E64-4F70-8247-59FE42767524}" destId="{AB50FFD5-1E30-4635-AFA8-1B2D052D7E57}" srcOrd="1" destOrd="0" presId="urn:microsoft.com/office/officeart/2005/8/layout/hList9"/>
    <dgm:cxn modelId="{20537A99-DD8C-4FEC-89ED-41B55D148373}" type="presOf" srcId="{16ED994C-60D8-4FCF-8BE0-AA2980E9A993}" destId="{12CE1859-B04D-4ED6-9C12-18C6C9B7A87D}" srcOrd="1" destOrd="0" presId="urn:microsoft.com/office/officeart/2005/8/layout/hList9"/>
    <dgm:cxn modelId="{821D37A1-57A7-4498-BD43-8A8AAAAF1649}" srcId="{4C0BA547-EA1B-4C36-ABE0-55AF9FECE216}" destId="{6BDE724F-D73D-472E-BA4E-D7BE60C84BD5}" srcOrd="0" destOrd="0" parTransId="{1D965557-3148-42DD-BCBD-1F7F568DFC86}" sibTransId="{DE399F07-94FA-46FB-87C1-6838440A4DD9}"/>
    <dgm:cxn modelId="{A974F045-92D5-4B3C-8CDD-81EF16E857FE}" type="presOf" srcId="{6BDE724F-D73D-472E-BA4E-D7BE60C84BD5}" destId="{B0C4BE2B-8BE0-4274-9637-8E23463BB7B8}" srcOrd="1" destOrd="0" presId="urn:microsoft.com/office/officeart/2005/8/layout/hList9"/>
    <dgm:cxn modelId="{4B46DB14-7D7A-409A-BB16-0BD87D523A78}" srcId="{9198BC1E-CDBE-44A7-92BE-24970DA6D84A}" destId="{B5D01DA7-A568-4BAF-A593-9A686F4E346E}" srcOrd="0" destOrd="0" parTransId="{347DE0E3-C6BB-424C-BA80-44C3A28036CB}" sibTransId="{296A97F7-01F1-454D-B2CD-145BF1043BA4}"/>
    <dgm:cxn modelId="{6C10250A-0E3C-4DD7-92AB-691F8AAF84D3}" srcId="{4C0BA547-EA1B-4C36-ABE0-55AF9FECE216}" destId="{C18E831D-3E64-4F70-8247-59FE42767524}" srcOrd="1" destOrd="0" parTransId="{71D9CA07-E007-4EA6-98ED-D486F024F6E0}" sibTransId="{34CF0373-CCB8-438B-A6AC-1227BD81E404}"/>
    <dgm:cxn modelId="{39CB3E42-D477-46FD-B70C-A6AF0A294053}" type="presOf" srcId="{16ED994C-60D8-4FCF-8BE0-AA2980E9A993}" destId="{635D3BBD-338E-4D3B-97BC-822C1675027E}" srcOrd="0" destOrd="0" presId="urn:microsoft.com/office/officeart/2005/8/layout/hList9"/>
    <dgm:cxn modelId="{651E5274-9D3C-45FF-8607-E6ECCA154934}" type="presParOf" srcId="{248D6DE2-89B7-4046-A328-24BCD21C5621}" destId="{75ED1933-488D-4E1A-AA1E-AF4CCB99DD44}" srcOrd="0" destOrd="0" presId="urn:microsoft.com/office/officeart/2005/8/layout/hList9"/>
    <dgm:cxn modelId="{04C1284A-FC54-4D46-9FD7-0FB5D3FA4589}" type="presParOf" srcId="{248D6DE2-89B7-4046-A328-24BCD21C5621}" destId="{D3FEA8B1-34C7-447C-98FB-6685924EA76E}" srcOrd="1" destOrd="0" presId="urn:microsoft.com/office/officeart/2005/8/layout/hList9"/>
    <dgm:cxn modelId="{D059F77D-D64A-49C5-981B-86C392362E7A}" type="presParOf" srcId="{D3FEA8B1-34C7-447C-98FB-6685924EA76E}" destId="{8DEDAC53-AA3F-470C-8C8E-A7EFB733E670}" srcOrd="0" destOrd="0" presId="urn:microsoft.com/office/officeart/2005/8/layout/hList9"/>
    <dgm:cxn modelId="{8145344A-09C9-4103-804D-1A0902F8E561}" type="presParOf" srcId="{D3FEA8B1-34C7-447C-98FB-6685924EA76E}" destId="{18A4F6F1-383F-4EFB-8049-37C6EED12FF8}" srcOrd="1" destOrd="0" presId="urn:microsoft.com/office/officeart/2005/8/layout/hList9"/>
    <dgm:cxn modelId="{69E2A1C8-6C7B-40D4-9BC9-4F9878026C68}" type="presParOf" srcId="{18A4F6F1-383F-4EFB-8049-37C6EED12FF8}" destId="{635D3BBD-338E-4D3B-97BC-822C1675027E}" srcOrd="0" destOrd="0" presId="urn:microsoft.com/office/officeart/2005/8/layout/hList9"/>
    <dgm:cxn modelId="{7B30EEA4-9875-4DF3-8890-5EF097E0D827}" type="presParOf" srcId="{18A4F6F1-383F-4EFB-8049-37C6EED12FF8}" destId="{12CE1859-B04D-4ED6-9C12-18C6C9B7A87D}" srcOrd="1" destOrd="0" presId="urn:microsoft.com/office/officeart/2005/8/layout/hList9"/>
    <dgm:cxn modelId="{DA82BDD5-5C81-4252-855F-CA019344605B}" type="presParOf" srcId="{248D6DE2-89B7-4046-A328-24BCD21C5621}" destId="{0BA87DE8-15BF-47FB-9E51-8DBD80C4E543}" srcOrd="2" destOrd="0" presId="urn:microsoft.com/office/officeart/2005/8/layout/hList9"/>
    <dgm:cxn modelId="{B1CFCEBA-005D-4493-86E2-C3A159B307B9}" type="presParOf" srcId="{248D6DE2-89B7-4046-A328-24BCD21C5621}" destId="{80ACA92B-EA18-465F-A126-6BE2EF042A7A}" srcOrd="3" destOrd="0" presId="urn:microsoft.com/office/officeart/2005/8/layout/hList9"/>
    <dgm:cxn modelId="{5E221C43-4C97-499C-8E3D-1F5751B3822B}" type="presParOf" srcId="{248D6DE2-89B7-4046-A328-24BCD21C5621}" destId="{101713C8-3085-41AA-81B8-753008344598}" srcOrd="4" destOrd="0" presId="urn:microsoft.com/office/officeart/2005/8/layout/hList9"/>
    <dgm:cxn modelId="{825395AD-7427-4B5B-B39D-D105BD71F5AF}" type="presParOf" srcId="{248D6DE2-89B7-4046-A328-24BCD21C5621}" destId="{41A290E0-5ADE-43BC-A12E-CA819AA9A62D}" srcOrd="5" destOrd="0" presId="urn:microsoft.com/office/officeart/2005/8/layout/hList9"/>
    <dgm:cxn modelId="{B0E4E30B-20BC-4405-B77F-30ACAC3C17F5}" type="presParOf" srcId="{248D6DE2-89B7-4046-A328-24BCD21C5621}" destId="{318E21CE-F547-47E7-9B9C-CDCFB22030BC}" srcOrd="6" destOrd="0" presId="urn:microsoft.com/office/officeart/2005/8/layout/hList9"/>
    <dgm:cxn modelId="{815F6C2B-3B4F-46D8-883C-97C2DD108D0E}" type="presParOf" srcId="{318E21CE-F547-47E7-9B9C-CDCFB22030BC}" destId="{A3811345-BD06-4201-9C51-D84C51592924}" srcOrd="0" destOrd="0" presId="urn:microsoft.com/office/officeart/2005/8/layout/hList9"/>
    <dgm:cxn modelId="{D9299D5E-ECCF-44E3-B15D-074CB30C11AA}" type="presParOf" srcId="{318E21CE-F547-47E7-9B9C-CDCFB22030BC}" destId="{29973939-F0E4-4CEA-A0C2-433C6E08935B}" srcOrd="1" destOrd="0" presId="urn:microsoft.com/office/officeart/2005/8/layout/hList9"/>
    <dgm:cxn modelId="{D0AD2F0B-27E6-4AA4-B049-AD8B162B8DF0}" type="presParOf" srcId="{29973939-F0E4-4CEA-A0C2-433C6E08935B}" destId="{DB2717CB-533D-4866-AD4B-720D539CE9EF}" srcOrd="0" destOrd="0" presId="urn:microsoft.com/office/officeart/2005/8/layout/hList9"/>
    <dgm:cxn modelId="{977B6116-F623-487B-B4F7-467F60502ADA}" type="presParOf" srcId="{29973939-F0E4-4CEA-A0C2-433C6E08935B}" destId="{B0C4BE2B-8BE0-4274-9637-8E23463BB7B8}" srcOrd="1" destOrd="0" presId="urn:microsoft.com/office/officeart/2005/8/layout/hList9"/>
    <dgm:cxn modelId="{543654F7-5B5E-40D3-ADE7-A436529C7F40}" type="presParOf" srcId="{318E21CE-F547-47E7-9B9C-CDCFB22030BC}" destId="{82DEEE59-E6A6-4F92-88FD-EE8B74DA6FE1}" srcOrd="2" destOrd="0" presId="urn:microsoft.com/office/officeart/2005/8/layout/hList9"/>
    <dgm:cxn modelId="{B900A215-0905-4854-8BFC-594A175796C6}" type="presParOf" srcId="{82DEEE59-E6A6-4F92-88FD-EE8B74DA6FE1}" destId="{7179B8F2-A4D5-4832-A8D5-252B7F672F6B}" srcOrd="0" destOrd="0" presId="urn:microsoft.com/office/officeart/2005/8/layout/hList9"/>
    <dgm:cxn modelId="{F6025718-CB55-4CCD-B591-714B3ECB6A04}" type="presParOf" srcId="{82DEEE59-E6A6-4F92-88FD-EE8B74DA6FE1}" destId="{AB50FFD5-1E30-4635-AFA8-1B2D052D7E57}" srcOrd="1" destOrd="0" presId="urn:microsoft.com/office/officeart/2005/8/layout/hList9"/>
    <dgm:cxn modelId="{BE03EFF5-996C-4FB5-86E7-A7FC9A7D74B4}" type="presParOf" srcId="{248D6DE2-89B7-4046-A328-24BCD21C5621}" destId="{C430C002-B108-4CA5-80A0-D3E6973DB852}" srcOrd="7" destOrd="0" presId="urn:microsoft.com/office/officeart/2005/8/layout/hList9"/>
    <dgm:cxn modelId="{CA218083-86B8-42D4-8A44-F5D88FED07C7}" type="presParOf" srcId="{248D6DE2-89B7-4046-A328-24BCD21C5621}" destId="{65E0CDCC-40EE-49D8-8DD9-37162831686C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5D3BBD-338E-4D3B-97BC-822C1675027E}">
      <dsp:nvSpPr>
        <dsp:cNvPr id="0" name=""/>
        <dsp:cNvSpPr/>
      </dsp:nvSpPr>
      <dsp:spPr>
        <a:xfrm>
          <a:off x="1359961" y="888681"/>
          <a:ext cx="2546942" cy="338182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- needs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- wants and preferences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- awareness of  substitutes or options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- income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- wealth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/>
        </a:p>
      </dsp:txBody>
      <dsp:txXfrm>
        <a:off x="1767472" y="888681"/>
        <a:ext cx="2139431" cy="3381821"/>
      </dsp:txXfrm>
    </dsp:sp>
    <dsp:sp modelId="{80ACA92B-EA18-465F-A126-6BE2EF042A7A}">
      <dsp:nvSpPr>
        <dsp:cNvPr id="0" name=""/>
        <dsp:cNvSpPr/>
      </dsp:nvSpPr>
      <dsp:spPr>
        <a:xfrm>
          <a:off x="1592" y="209497"/>
          <a:ext cx="1697961" cy="16979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>
              <a:solidFill>
                <a:schemeClr val="tx1"/>
              </a:solidFill>
            </a:rPr>
            <a:t>Value in Use</a:t>
          </a:r>
          <a:endParaRPr lang="en-US" sz="2300" b="1" kern="1200" dirty="0">
            <a:solidFill>
              <a:schemeClr val="tx1"/>
            </a:solidFill>
          </a:endParaRPr>
        </a:p>
      </dsp:txBody>
      <dsp:txXfrm>
        <a:off x="250253" y="458158"/>
        <a:ext cx="1200639" cy="1200639"/>
      </dsp:txXfrm>
    </dsp:sp>
    <dsp:sp modelId="{DB2717CB-533D-4866-AD4B-720D539CE9EF}">
      <dsp:nvSpPr>
        <dsp:cNvPr id="0" name=""/>
        <dsp:cNvSpPr/>
      </dsp:nvSpPr>
      <dsp:spPr>
        <a:xfrm>
          <a:off x="5604865" y="888681"/>
          <a:ext cx="2546942" cy="16988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# of sellers with willingness and ability to sell</a:t>
          </a:r>
          <a:endParaRPr lang="en-US" sz="2000" kern="1200" dirty="0"/>
        </a:p>
      </dsp:txBody>
      <dsp:txXfrm>
        <a:off x="6012376" y="888681"/>
        <a:ext cx="2139431" cy="1698810"/>
      </dsp:txXfrm>
    </dsp:sp>
    <dsp:sp modelId="{7179B8F2-A4D5-4832-A8D5-252B7F672F6B}">
      <dsp:nvSpPr>
        <dsp:cNvPr id="0" name=""/>
        <dsp:cNvSpPr/>
      </dsp:nvSpPr>
      <dsp:spPr>
        <a:xfrm>
          <a:off x="5604865" y="2587492"/>
          <a:ext cx="2546942" cy="16988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# of buyers with willingness and ability to buy</a:t>
          </a:r>
          <a:endParaRPr lang="en-US" sz="2000" kern="1200" dirty="0"/>
        </a:p>
      </dsp:txBody>
      <dsp:txXfrm>
        <a:off x="6012376" y="2587492"/>
        <a:ext cx="2139431" cy="1698810"/>
      </dsp:txXfrm>
    </dsp:sp>
    <dsp:sp modelId="{65E0CDCC-40EE-49D8-8DD9-37162831686C}">
      <dsp:nvSpPr>
        <dsp:cNvPr id="0" name=""/>
        <dsp:cNvSpPr/>
      </dsp:nvSpPr>
      <dsp:spPr>
        <a:xfrm>
          <a:off x="4246496" y="209497"/>
          <a:ext cx="1697961" cy="16979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>
              <a:solidFill>
                <a:schemeClr val="tx1"/>
              </a:solidFill>
            </a:rPr>
            <a:t>Value in Exchange</a:t>
          </a:r>
          <a:endParaRPr lang="en-US" sz="2300" b="1" kern="1200" dirty="0">
            <a:solidFill>
              <a:schemeClr val="tx1"/>
            </a:solidFill>
          </a:endParaRPr>
        </a:p>
      </dsp:txBody>
      <dsp:txXfrm>
        <a:off x="4495157" y="458158"/>
        <a:ext cx="1200639" cy="12006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BF561-8E51-4CA0-8F39-A97B1C404D76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DF9ED7-C367-4CBB-B29C-D7F7B710B0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743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480D0A-EA4B-4151-8A94-52947669834C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48121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572E9E-0234-4115-A7BC-2E6C23D3A279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247789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62E7CC-BD05-4C2F-BC61-5E309203DBF2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0446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3E06123-24F1-4A07-8EF9-6C656B6754CA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A16DB5-5DD4-4185-B740-B0292230D9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06123-24F1-4A07-8EF9-6C656B6754CA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16DB5-5DD4-4185-B740-B0292230D9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3E06123-24F1-4A07-8EF9-6C656B6754CA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AA16DB5-5DD4-4185-B740-B0292230D9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05400" y="1905000"/>
            <a:ext cx="3429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05400" y="4038600"/>
            <a:ext cx="3429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4BB670-6F81-4121-A09A-ED81ADF85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4C04C-DEA6-4752-965D-6AEEC68AAF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06123-24F1-4A07-8EF9-6C656B6754CA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AA16DB5-5DD4-4185-B740-B0292230D9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06123-24F1-4A07-8EF9-6C656B6754CA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AA16DB5-5DD4-4185-B740-B0292230D9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3E06123-24F1-4A07-8EF9-6C656B6754CA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AA16DB5-5DD4-4185-B740-B0292230D9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3E06123-24F1-4A07-8EF9-6C656B6754CA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AA16DB5-5DD4-4185-B740-B0292230D9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06123-24F1-4A07-8EF9-6C656B6754CA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AA16DB5-5DD4-4185-B740-B0292230D9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06123-24F1-4A07-8EF9-6C656B6754CA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A16DB5-5DD4-4185-B740-B0292230D9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06123-24F1-4A07-8EF9-6C656B6754CA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AA16DB5-5DD4-4185-B740-B0292230D9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3E06123-24F1-4A07-8EF9-6C656B6754CA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AA16DB5-5DD4-4185-B740-B0292230D9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3E06123-24F1-4A07-8EF9-6C656B6754CA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AA16DB5-5DD4-4185-B740-B0292230D9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4038600"/>
            <a:ext cx="7467600" cy="1828800"/>
          </a:xfrm>
        </p:spPr>
        <p:txBody>
          <a:bodyPr/>
          <a:lstStyle/>
          <a:p>
            <a:r>
              <a:rPr lang="en-US" dirty="0" smtClean="0"/>
              <a:t>How to Approach price as an Entrepreneur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6095999"/>
            <a:ext cx="6705600" cy="639837"/>
          </a:xfrm>
        </p:spPr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en-US" sz="1800" dirty="0" smtClean="0"/>
              <a:t>Michael Morris</a:t>
            </a:r>
          </a:p>
          <a:p>
            <a:pPr>
              <a:lnSpc>
                <a:spcPct val="70000"/>
              </a:lnSpc>
            </a:pPr>
            <a:r>
              <a:rPr lang="en-US" sz="1800" dirty="0" smtClean="0"/>
              <a:t>University of Notre Dame --- </a:t>
            </a:r>
            <a:r>
              <a:rPr lang="en-US" sz="1800" smtClean="0"/>
              <a:t>October </a:t>
            </a:r>
            <a:r>
              <a:rPr lang="en-US" sz="1800"/>
              <a:t>6</a:t>
            </a:r>
            <a:r>
              <a:rPr lang="en-US" sz="1800" smtClean="0"/>
              <a:t>, 2022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90501"/>
            <a:ext cx="8839200" cy="1257300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FF3300"/>
                </a:solidFill>
              </a:rPr>
              <a:t>Examples of Playing with the </a:t>
            </a:r>
            <a:r>
              <a:rPr lang="en-US" sz="3600" b="1" u="sng" dirty="0" smtClean="0">
                <a:solidFill>
                  <a:srgbClr val="FF3300"/>
                </a:solidFill>
              </a:rPr>
              <a:t>Price Structure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86200" y="2057400"/>
            <a:ext cx="5105400" cy="3962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100" dirty="0" smtClean="0"/>
              <a:t>bundling and unbundling products with price</a:t>
            </a:r>
          </a:p>
          <a:p>
            <a:pPr eaLnBrk="1" hangingPunct="1">
              <a:lnSpc>
                <a:spcPct val="80000"/>
              </a:lnSpc>
            </a:pPr>
            <a:r>
              <a:rPr lang="en-US" sz="2100" dirty="0" smtClean="0"/>
              <a:t>selling same product under different brand names at different prices</a:t>
            </a:r>
          </a:p>
          <a:p>
            <a:pPr eaLnBrk="1" hangingPunct="1">
              <a:lnSpc>
                <a:spcPct val="80000"/>
              </a:lnSpc>
            </a:pPr>
            <a:r>
              <a:rPr lang="en-US" sz="2100" dirty="0" smtClean="0"/>
              <a:t>low base price and sell add-ons at high margin</a:t>
            </a:r>
          </a:p>
          <a:p>
            <a:pPr eaLnBrk="1" hangingPunct="1">
              <a:lnSpc>
                <a:spcPct val="80000"/>
              </a:lnSpc>
            </a:pPr>
            <a:r>
              <a:rPr lang="en-US" sz="2100" dirty="0" smtClean="0"/>
              <a:t>pricing differently at low or high peak times</a:t>
            </a:r>
          </a:p>
          <a:p>
            <a:pPr eaLnBrk="1" hangingPunct="1">
              <a:lnSpc>
                <a:spcPct val="80000"/>
              </a:lnSpc>
            </a:pPr>
            <a:r>
              <a:rPr lang="en-US" sz="2100" dirty="0" smtClean="0"/>
              <a:t>unlimited use of product or service for a flat fee</a:t>
            </a:r>
          </a:p>
          <a:p>
            <a:pPr eaLnBrk="1" hangingPunct="1">
              <a:lnSpc>
                <a:spcPct val="80000"/>
              </a:lnSpc>
            </a:pPr>
            <a:r>
              <a:rPr lang="en-US" sz="2100" dirty="0" smtClean="0"/>
              <a:t>base price and then variable charges once a threshold is reached</a:t>
            </a:r>
          </a:p>
        </p:txBody>
      </p:sp>
      <p:pic>
        <p:nvPicPr>
          <p:cNvPr id="19460" name="Picture 7" descr="MMj02237990000[1]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219200" y="2667000"/>
            <a:ext cx="2057400" cy="23622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smtClean="0">
                <a:solidFill>
                  <a:srgbClr val="FF3300"/>
                </a:solidFill>
              </a:rPr>
              <a:t>Keep on Playing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86200" y="1905000"/>
            <a:ext cx="5105400" cy="3962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different prices for different market segments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loyalty schemes for past or heavy users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price differences for users who can only buy/use at certain periods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prices tied to customer characteristics, such as size of their foot for shoes or their car for carwashes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cash discounts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functional/trade discounts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time payment schemes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trade-in/trade-up schemes</a:t>
            </a:r>
          </a:p>
        </p:txBody>
      </p:sp>
      <p:pic>
        <p:nvPicPr>
          <p:cNvPr id="20484" name="Picture 4"/>
          <p:cNvPicPr>
            <a:picLocks noGrp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04800" y="2971800"/>
            <a:ext cx="3581400" cy="24384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3300"/>
                </a:solidFill>
              </a:rPr>
              <a:t>Price Levels and Tactics</a:t>
            </a:r>
            <a:endParaRPr lang="en-US" sz="3600" b="1" dirty="0">
              <a:solidFill>
                <a:srgbClr val="FF33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b="1" u="sng" dirty="0" smtClean="0"/>
              <a:t>Levels</a:t>
            </a:r>
          </a:p>
          <a:p>
            <a:pPr marL="0" indent="0">
              <a:buNone/>
            </a:pPr>
            <a:r>
              <a:rPr lang="en-US" dirty="0" smtClean="0"/>
              <a:t>	-actual price charged (e.g. $9.95)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-gaps across the line:     	Full-size 	$43 per day</a:t>
            </a:r>
          </a:p>
          <a:p>
            <a:pPr marL="0" indent="0">
              <a:buNone/>
            </a:pPr>
            <a:r>
              <a:rPr lang="en-US" dirty="0" smtClean="0"/>
              <a:t>				Mid-sized	$32 per day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Compact	$25 per day</a:t>
            </a:r>
          </a:p>
          <a:p>
            <a:pPr marL="0" indent="0">
              <a:buNone/>
            </a:pPr>
            <a:r>
              <a:rPr lang="en-US" dirty="0" smtClean="0"/>
              <a:t>				Sub-compact	$21 per day</a:t>
            </a:r>
            <a:endParaRPr lang="en-US" dirty="0"/>
          </a:p>
          <a:p>
            <a:r>
              <a:rPr lang="en-US" b="1" u="sng" dirty="0" smtClean="0"/>
              <a:t>Tactics</a:t>
            </a:r>
          </a:p>
          <a:p>
            <a:pPr marL="0" indent="0">
              <a:buNone/>
            </a:pPr>
            <a:r>
              <a:rPr lang="en-US" dirty="0" smtClean="0"/>
              <a:t>	-rebates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-coupons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-two for one deals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-specials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-etc.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9121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3300"/>
                </a:solidFill>
              </a:rPr>
              <a:t>Some Guiding Rules</a:t>
            </a:r>
            <a:endParaRPr lang="en-US" sz="4000" b="1" dirty="0">
              <a:solidFill>
                <a:srgbClr val="FF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752600"/>
            <a:ext cx="8153400" cy="4495800"/>
          </a:xfrm>
        </p:spPr>
        <p:txBody>
          <a:bodyPr/>
          <a:lstStyle/>
          <a:p>
            <a:r>
              <a:rPr lang="en-US" dirty="0" smtClean="0"/>
              <a:t>You do not want to have to compete solely on price</a:t>
            </a:r>
          </a:p>
          <a:p>
            <a:r>
              <a:rPr lang="en-US" dirty="0" smtClean="0"/>
              <a:t>It is always harder to raise prices than to lower them</a:t>
            </a:r>
          </a:p>
          <a:p>
            <a:r>
              <a:rPr lang="en-US" dirty="0" smtClean="0"/>
              <a:t>Find ways to lower price without lowering price</a:t>
            </a:r>
          </a:p>
          <a:p>
            <a:r>
              <a:rPr lang="en-US" dirty="0" smtClean="0"/>
              <a:t>Not all customers need to pay the same thing for the same thing</a:t>
            </a:r>
          </a:p>
          <a:p>
            <a:r>
              <a:rPr lang="en-US" dirty="0" smtClean="0"/>
              <a:t>Price is a signal but value is what people buy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556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FF3300"/>
                </a:solidFill>
              </a:rPr>
              <a:t>Price as a Creative Variable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743200" y="1905000"/>
            <a:ext cx="5791200" cy="4267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100" dirty="0" smtClean="0"/>
              <a:t>One of the most flexible tools available to the entrepreneur</a:t>
            </a:r>
          </a:p>
          <a:p>
            <a:pPr eaLnBrk="1" hangingPunct="1">
              <a:lnSpc>
                <a:spcPct val="80000"/>
              </a:lnSpc>
            </a:pPr>
            <a:endParaRPr lang="en-US" sz="1200" dirty="0" smtClean="0"/>
          </a:p>
          <a:p>
            <a:pPr eaLnBrk="1" hangingPunct="1">
              <a:lnSpc>
                <a:spcPct val="80000"/>
              </a:lnSpc>
            </a:pPr>
            <a:r>
              <a:rPr lang="en-US" sz="2100" dirty="0" smtClean="0"/>
              <a:t>Pricing is not just one decision </a:t>
            </a:r>
          </a:p>
          <a:p>
            <a:pPr eaLnBrk="1" hangingPunct="1">
              <a:lnSpc>
                <a:spcPct val="80000"/>
              </a:lnSpc>
            </a:pPr>
            <a:endParaRPr lang="en-US" sz="1200" dirty="0" smtClean="0"/>
          </a:p>
          <a:p>
            <a:pPr eaLnBrk="1" hangingPunct="1">
              <a:lnSpc>
                <a:spcPct val="80000"/>
              </a:lnSpc>
            </a:pPr>
            <a:r>
              <a:rPr lang="en-US" sz="2100" dirty="0" smtClean="0"/>
              <a:t>Pricing is more than costs</a:t>
            </a:r>
          </a:p>
          <a:p>
            <a:pPr eaLnBrk="1" hangingPunct="1">
              <a:lnSpc>
                <a:spcPct val="80000"/>
              </a:lnSpc>
            </a:pPr>
            <a:endParaRPr lang="en-US" sz="1200" dirty="0" smtClean="0"/>
          </a:p>
          <a:p>
            <a:pPr eaLnBrk="1" hangingPunct="1">
              <a:lnSpc>
                <a:spcPct val="80000"/>
              </a:lnSpc>
            </a:pPr>
            <a:r>
              <a:rPr lang="en-US" sz="2100" dirty="0" smtClean="0"/>
              <a:t>Price is a statement of value</a:t>
            </a:r>
          </a:p>
          <a:p>
            <a:pPr eaLnBrk="1" hangingPunct="1">
              <a:lnSpc>
                <a:spcPct val="80000"/>
              </a:lnSpc>
            </a:pPr>
            <a:endParaRPr lang="en-US" sz="1200" dirty="0" smtClean="0"/>
          </a:p>
          <a:p>
            <a:pPr eaLnBrk="1" hangingPunct="1">
              <a:lnSpc>
                <a:spcPct val="80000"/>
              </a:lnSpc>
            </a:pPr>
            <a:r>
              <a:rPr lang="en-US" sz="2100" dirty="0" smtClean="0"/>
              <a:t>Pricing is about creativity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i="1" dirty="0" smtClean="0"/>
              <a:t>	-stock market in the bar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i="1" dirty="0" smtClean="0"/>
              <a:t>	-restaurant that charges based on the table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i="1" dirty="0" smtClean="0"/>
              <a:t>	-bowling alley that charges by the pin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i="1" dirty="0"/>
              <a:t>	</a:t>
            </a:r>
            <a:r>
              <a:rPr lang="en-US" sz="1800" i="1" dirty="0" smtClean="0"/>
              <a:t>-parts of a cow</a:t>
            </a:r>
          </a:p>
        </p:txBody>
      </p:sp>
      <p:pic>
        <p:nvPicPr>
          <p:cNvPr id="17412" name="Picture 6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3048000"/>
            <a:ext cx="2286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3300"/>
                </a:solidFill>
              </a:rPr>
              <a:t>Cost-plus formulas are limiting</a:t>
            </a:r>
            <a:endParaRPr lang="en-US" sz="3600" b="1" dirty="0">
              <a:solidFill>
                <a:srgbClr val="FF33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  Figure out your costs per unit</a:t>
            </a:r>
          </a:p>
          <a:p>
            <a:endParaRPr lang="en-US" dirty="0"/>
          </a:p>
          <a:p>
            <a:r>
              <a:rPr lang="en-US" dirty="0" smtClean="0"/>
              <a:t>2.  Add a margin or markup</a:t>
            </a:r>
          </a:p>
          <a:p>
            <a:endParaRPr lang="en-US" dirty="0"/>
          </a:p>
          <a:p>
            <a:r>
              <a:rPr lang="en-US" dirty="0" smtClean="0"/>
              <a:t>3.  There’s your price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25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3300"/>
                </a:solidFill>
              </a:rPr>
              <a:t>Value has Two Underlying Sources</a:t>
            </a:r>
            <a:endParaRPr lang="en-US" sz="3600" b="1" dirty="0">
              <a:solidFill>
                <a:srgbClr val="FF3300"/>
              </a:solidFill>
            </a:endParaRPr>
          </a:p>
        </p:txBody>
      </p:sp>
      <p:graphicFrame>
        <p:nvGraphicFramePr>
          <p:cNvPr id="16" name="Content Placeholder 15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828800" y="6248400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Consider pricing at Starbucks – use value vs. exchange value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76200"/>
            <a:ext cx="6096000" cy="9906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3300"/>
                </a:solidFill>
              </a:rPr>
              <a:t>A Strategic </a:t>
            </a:r>
            <a:r>
              <a:rPr lang="en-US" sz="3600" b="1" dirty="0" smtClean="0">
                <a:solidFill>
                  <a:srgbClr val="FF3300"/>
                </a:solidFill>
              </a:rPr>
              <a:t>Approach…</a:t>
            </a:r>
            <a:endParaRPr lang="en-US" sz="3600" dirty="0">
              <a:solidFill>
                <a:srgbClr val="FF3300"/>
              </a:solidFill>
            </a:endParaRPr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2895600" y="1676400"/>
            <a:ext cx="3200400" cy="5029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Price Objectives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↓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Price Strategy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↓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Price Structure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↓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Price Levels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↓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Price Tactics</a:t>
            </a:r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685800" y="2667000"/>
            <a:ext cx="14478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Costs</a:t>
            </a:r>
          </a:p>
        </p:txBody>
      </p:sp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685800" y="4343400"/>
            <a:ext cx="14478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Competition</a:t>
            </a:r>
          </a:p>
        </p:txBody>
      </p:sp>
      <p:sp>
        <p:nvSpPr>
          <p:cNvPr id="18438" name="Rectangle 7"/>
          <p:cNvSpPr>
            <a:spLocks noChangeArrowheads="1"/>
          </p:cNvSpPr>
          <p:nvPr/>
        </p:nvSpPr>
        <p:spPr bwMode="auto">
          <a:xfrm>
            <a:off x="6858000" y="1981200"/>
            <a:ext cx="16002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Demand/Value</a:t>
            </a:r>
          </a:p>
        </p:txBody>
      </p:sp>
      <p:sp>
        <p:nvSpPr>
          <p:cNvPr id="18439" name="Rectangle 8"/>
          <p:cNvSpPr>
            <a:spLocks noChangeArrowheads="1"/>
          </p:cNvSpPr>
          <p:nvPr/>
        </p:nvSpPr>
        <p:spPr bwMode="auto">
          <a:xfrm>
            <a:off x="6858000" y="3505200"/>
            <a:ext cx="16002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Marketing </a:t>
            </a:r>
          </a:p>
          <a:p>
            <a:pPr algn="ctr"/>
            <a:r>
              <a:rPr lang="en-US" dirty="0"/>
              <a:t>Strategy</a:t>
            </a:r>
          </a:p>
        </p:txBody>
      </p:sp>
      <p:sp>
        <p:nvSpPr>
          <p:cNvPr id="18440" name="Rectangle 9"/>
          <p:cNvSpPr>
            <a:spLocks noChangeArrowheads="1"/>
          </p:cNvSpPr>
          <p:nvPr/>
        </p:nvSpPr>
        <p:spPr bwMode="auto">
          <a:xfrm>
            <a:off x="6858000" y="5029200"/>
            <a:ext cx="1600200" cy="762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Legal Issues</a:t>
            </a:r>
          </a:p>
        </p:txBody>
      </p:sp>
      <p:sp>
        <p:nvSpPr>
          <p:cNvPr id="2" name="Right Arrow 1"/>
          <p:cNvSpPr/>
          <p:nvPr/>
        </p:nvSpPr>
        <p:spPr>
          <a:xfrm>
            <a:off x="2286000" y="2791968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2286000" y="4392168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10800000">
            <a:off x="6248400" y="2029968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0800000">
            <a:off x="6248400" y="3553968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10800000">
            <a:off x="6248401" y="5154167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Where to Begin: Pricing Markers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1143000" y="3352800"/>
            <a:ext cx="7239000" cy="76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858000" y="3048000"/>
            <a:ext cx="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124200" y="3048000"/>
            <a:ext cx="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029200" y="3352800"/>
            <a:ext cx="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019800" y="3048000"/>
            <a:ext cx="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772400" y="3200400"/>
            <a:ext cx="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477000" y="3200400"/>
            <a:ext cx="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514600" y="2514600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Price at breakeven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5410200" y="2514600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Competitor B price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5943600" y="3886200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Competitor C Price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4495800" y="403860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Perceived value-Segment A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7315200" y="388620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Perceived value- Segment C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6400800" y="2217003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Perceived value- </a:t>
            </a:r>
            <a:r>
              <a:rPr lang="en-US" sz="1600" dirty="0"/>
              <a:t>S</a:t>
            </a:r>
            <a:r>
              <a:rPr lang="en-US" sz="1600" dirty="0" smtClean="0"/>
              <a:t>egment B</a:t>
            </a:r>
            <a:endParaRPr lang="en-US" sz="1600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4800600" y="3048000"/>
            <a:ext cx="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191000" y="2514600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Competitor A price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838200" y="30596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$75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8077200" y="29834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$180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57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3300"/>
                </a:solidFill>
              </a:rPr>
              <a:t>Price Objectives</a:t>
            </a:r>
            <a:endParaRPr lang="en-US" sz="3600" b="1" dirty="0">
              <a:solidFill>
                <a:srgbClr val="FF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600" dirty="0" smtClean="0"/>
              <a:t>Generate a certain level of volume or revenue</a:t>
            </a:r>
          </a:p>
          <a:p>
            <a:r>
              <a:rPr lang="en-US" sz="2600" dirty="0" smtClean="0"/>
              <a:t>Achieve a given level of profit or margin</a:t>
            </a:r>
          </a:p>
          <a:p>
            <a:r>
              <a:rPr lang="en-US" sz="2600" dirty="0" smtClean="0"/>
              <a:t>Create visibility</a:t>
            </a:r>
          </a:p>
          <a:p>
            <a:r>
              <a:rPr lang="en-US" sz="2600" dirty="0" smtClean="0"/>
              <a:t>Cover costs</a:t>
            </a:r>
          </a:p>
          <a:p>
            <a:r>
              <a:rPr lang="en-US" sz="2600" dirty="0" smtClean="0"/>
              <a:t>Convey a certain image or quality level</a:t>
            </a:r>
          </a:p>
          <a:p>
            <a:r>
              <a:rPr lang="en-US" sz="2600" dirty="0" smtClean="0"/>
              <a:t>Be regarded as ‘fair’</a:t>
            </a:r>
          </a:p>
          <a:p>
            <a:r>
              <a:rPr lang="en-US" sz="2600" dirty="0" smtClean="0"/>
              <a:t>Take advantage of cost reductions from volume</a:t>
            </a:r>
          </a:p>
          <a:p>
            <a:r>
              <a:rPr lang="en-US" sz="2600" dirty="0" smtClean="0"/>
              <a:t>Discourage market entry</a:t>
            </a:r>
          </a:p>
          <a:p>
            <a:r>
              <a:rPr lang="en-US" sz="2600" dirty="0" smtClean="0"/>
              <a:t>Speed the exit of marginal competitors</a:t>
            </a:r>
          </a:p>
          <a:p>
            <a:r>
              <a:rPr lang="en-US" sz="2600" dirty="0" smtClean="0"/>
              <a:t>Avoid government scrutiny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58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3300"/>
                </a:solidFill>
              </a:rPr>
              <a:t>Price Strategy</a:t>
            </a:r>
            <a:endParaRPr lang="en-US" sz="3600" b="1" dirty="0">
              <a:solidFill>
                <a:srgbClr val="FF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b="1" dirty="0" smtClean="0"/>
              <a:t>Considerations:</a:t>
            </a:r>
          </a:p>
          <a:p>
            <a:pPr marL="0" indent="0">
              <a:buNone/>
            </a:pPr>
            <a:r>
              <a:rPr lang="en-US" sz="2000" dirty="0" smtClean="0"/>
              <a:t>  -ease of differentiation</a:t>
            </a:r>
          </a:p>
          <a:p>
            <a:pPr marL="0" indent="0">
              <a:buNone/>
            </a:pPr>
            <a:r>
              <a:rPr lang="en-US" sz="2000" dirty="0" smtClean="0"/>
              <a:t>  -customer segments that are price inelastic</a:t>
            </a:r>
          </a:p>
          <a:p>
            <a:pPr marL="0" indent="0">
              <a:buNone/>
            </a:pPr>
            <a:r>
              <a:rPr lang="en-US" sz="2000" dirty="0" smtClean="0"/>
              <a:t>  -current and anticipated competition</a:t>
            </a:r>
          </a:p>
          <a:p>
            <a:pPr marL="0" indent="0">
              <a:buNone/>
            </a:pPr>
            <a:r>
              <a:rPr lang="en-US" sz="2000" dirty="0" smtClean="0"/>
              <a:t>  -cost reductions possible with volume</a:t>
            </a:r>
          </a:p>
          <a:p>
            <a:pPr marL="0" indent="0">
              <a:buNone/>
            </a:pPr>
            <a:r>
              <a:rPr lang="en-US" sz="2000" dirty="0" smtClean="0"/>
              <a:t>  -third party payer</a:t>
            </a:r>
          </a:p>
          <a:p>
            <a:pPr marL="0" indent="0">
              <a:buNone/>
            </a:pPr>
            <a:r>
              <a:rPr lang="en-US" sz="2000" dirty="0" smtClean="0"/>
              <a:t>  -always easier to lower than to raise price</a:t>
            </a:r>
            <a:endParaRPr lang="en-US" sz="20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371600" y="2971800"/>
            <a:ext cx="64008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1752600" y="2819400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267200" y="2819400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6934200" y="2819400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447800" y="21336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Penetration pricing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733800" y="2173069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Parity pricing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477000" y="2173069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Premium pricing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9327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610600" cy="9906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FF3300"/>
                </a:solidFill>
              </a:rPr>
              <a:t>Price Structure  </a:t>
            </a:r>
            <a:r>
              <a:rPr lang="en-US" sz="3600" b="1" i="1" dirty="0" smtClean="0">
                <a:solidFill>
                  <a:srgbClr val="FF3300"/>
                </a:solidFill>
              </a:rPr>
              <a:t>(where the real creativity happens)</a:t>
            </a:r>
            <a:endParaRPr lang="en-US" sz="3600" b="1" dirty="0">
              <a:solidFill>
                <a:srgbClr val="FF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How do you want to vary your prices by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sz="1200" dirty="0" smtClean="0"/>
          </a:p>
          <a:p>
            <a:pPr lvl="1"/>
            <a:r>
              <a:rPr lang="en-US" dirty="0" smtClean="0"/>
              <a:t>Aspect of the product or service</a:t>
            </a:r>
          </a:p>
          <a:p>
            <a:pPr lvl="1"/>
            <a:r>
              <a:rPr lang="en-US" dirty="0" smtClean="0"/>
              <a:t>Type of customer</a:t>
            </a:r>
          </a:p>
          <a:p>
            <a:pPr lvl="1"/>
            <a:r>
              <a:rPr lang="en-US" dirty="0" smtClean="0"/>
              <a:t>Time and form of payment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36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160</TotalTime>
  <Words>510</Words>
  <Application>Microsoft Office PowerPoint</Application>
  <PresentationFormat>On-screen Show (4:3)</PresentationFormat>
  <Paragraphs>133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Calibri</vt:lpstr>
      <vt:lpstr>Times New Roman</vt:lpstr>
      <vt:lpstr>Tw Cen MT</vt:lpstr>
      <vt:lpstr>Wingdings</vt:lpstr>
      <vt:lpstr>Wingdings 2</vt:lpstr>
      <vt:lpstr>Median</vt:lpstr>
      <vt:lpstr>How to Approach price as an Entrepreneur</vt:lpstr>
      <vt:lpstr>Price as a Creative Variable</vt:lpstr>
      <vt:lpstr>Cost-plus formulas are limiting</vt:lpstr>
      <vt:lpstr>Value has Two Underlying Sources</vt:lpstr>
      <vt:lpstr>A Strategic Approach…</vt:lpstr>
      <vt:lpstr>Where to Begin: Pricing Markers</vt:lpstr>
      <vt:lpstr>Price Objectives</vt:lpstr>
      <vt:lpstr>Price Strategy</vt:lpstr>
      <vt:lpstr>Price Structure  (where the real creativity happens)</vt:lpstr>
      <vt:lpstr>Examples of Playing with the Price Structure</vt:lpstr>
      <vt:lpstr>Keep on Playing</vt:lpstr>
      <vt:lpstr>Price Levels and Tactics</vt:lpstr>
      <vt:lpstr>Some Guiding Rules</vt:lpstr>
    </vt:vector>
  </TitlesOfParts>
  <Company>Oklahoma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Entrepreneurial Pricing</dc:title>
  <dc:creator>Mike Morris</dc:creator>
  <cp:lastModifiedBy>Michael Morris</cp:lastModifiedBy>
  <cp:revision>24</cp:revision>
  <dcterms:created xsi:type="dcterms:W3CDTF">2009-11-12T01:30:50Z</dcterms:created>
  <dcterms:modified xsi:type="dcterms:W3CDTF">2023-01-14T00:17:59Z</dcterms:modified>
</cp:coreProperties>
</file>