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</p:sldMasterIdLst>
  <p:notesMasterIdLst>
    <p:notesMasterId r:id="rId26"/>
  </p:notesMasterIdLst>
  <p:sldIdLst>
    <p:sldId id="310" r:id="rId2"/>
    <p:sldId id="291" r:id="rId3"/>
    <p:sldId id="290" r:id="rId4"/>
    <p:sldId id="292" r:id="rId5"/>
    <p:sldId id="300" r:id="rId6"/>
    <p:sldId id="301" r:id="rId7"/>
    <p:sldId id="302" r:id="rId8"/>
    <p:sldId id="303" r:id="rId9"/>
    <p:sldId id="293" r:id="rId10"/>
    <p:sldId id="308" r:id="rId11"/>
    <p:sldId id="304" r:id="rId12"/>
    <p:sldId id="295" r:id="rId13"/>
    <p:sldId id="296" r:id="rId14"/>
    <p:sldId id="297" r:id="rId15"/>
    <p:sldId id="267" r:id="rId16"/>
    <p:sldId id="298" r:id="rId17"/>
    <p:sldId id="299" r:id="rId18"/>
    <p:sldId id="311" r:id="rId19"/>
    <p:sldId id="306" r:id="rId20"/>
    <p:sldId id="305" r:id="rId21"/>
    <p:sldId id="312" r:id="rId22"/>
    <p:sldId id="313" r:id="rId23"/>
    <p:sldId id="314" r:id="rId24"/>
    <p:sldId id="315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E22"/>
    <a:srgbClr val="212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06A8E1-2362-42DB-9EEE-76DD52483BEF}" type="datetimeFigureOut">
              <a:rPr lang="en-US"/>
              <a:pPr>
                <a:defRPr/>
              </a:pPr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A484F5-3107-49D9-A2F7-39094DAD5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2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A39D04-63BF-4D72-B41F-92DBDE8DFB6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32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930A46-F5B4-45DB-8F6B-72F808C14C90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637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0402B2-1F5A-4B49-9780-C3459FFFF039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012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6B8B92-6636-420B-996A-54039434B10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368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C71E9-A826-415A-8067-03A5FCBB730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667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heaven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>
            <a:cxnSpLocks noChangeShapeType="1"/>
          </p:cNvCxnSpPr>
          <p:nvPr/>
        </p:nvCxnSpPr>
        <p:spPr bwMode="auto">
          <a:xfrm flipV="1">
            <a:off x="365125" y="2806700"/>
            <a:ext cx="10883900" cy="22225"/>
          </a:xfrm>
          <a:prstGeom prst="line">
            <a:avLst/>
          </a:prstGeom>
          <a:noFill/>
          <a:ln w="19050" algn="ctr">
            <a:solidFill>
              <a:srgbClr val="F14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AutoShape 2"/>
          <p:cNvSpPr>
            <a:spLocks/>
          </p:cNvSpPr>
          <p:nvPr/>
        </p:nvSpPr>
        <p:spPr bwMode="auto">
          <a:xfrm>
            <a:off x="3962400" y="5715000"/>
            <a:ext cx="6461125" cy="5270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/>
          </a:extLst>
        </p:spPr>
        <p:txBody>
          <a:bodyPr lIns="121920" tIns="0" rIns="121920" bIns="0" anchor="ctr"/>
          <a:lstStyle/>
          <a:p>
            <a:pPr eaLnBrk="1" hangingPunct="1">
              <a:spcBef>
                <a:spcPts val="151"/>
              </a:spcBef>
              <a:defRPr/>
            </a:pPr>
            <a:r>
              <a:rPr lang="en-US" sz="2667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Dr. Michael H. Morris</a:t>
            </a:r>
          </a:p>
          <a:p>
            <a:pPr eaLnBrk="1" hangingPunct="1">
              <a:spcBef>
                <a:spcPts val="151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James W. Walter Eminent Scholar Chair </a:t>
            </a:r>
          </a:p>
          <a:p>
            <a:pPr eaLnBrk="1" hangingPunct="1">
              <a:spcBef>
                <a:spcPts val="151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in Entrepreneurship</a:t>
            </a:r>
          </a:p>
          <a:p>
            <a:pPr eaLnBrk="1" hangingPunct="1">
              <a:spcBef>
                <a:spcPts val="151"/>
              </a:spcBef>
              <a:defRPr/>
            </a:pPr>
            <a:endParaRPr lang="en-US" sz="2667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" charset="0"/>
            </a:endParaRPr>
          </a:p>
          <a:p>
            <a:pPr eaLnBrk="1" hangingPunct="1">
              <a:spcBef>
                <a:spcPts val="151"/>
              </a:spcBef>
              <a:defRPr/>
            </a:pPr>
            <a:endParaRPr lang="en-US" sz="2667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3015" y="941917"/>
            <a:ext cx="11395075" cy="2438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92116" indent="0">
              <a:buNone/>
              <a:defRPr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85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092201"/>
            <a:ext cx="11348720" cy="4741441"/>
          </a:xfrm>
          <a:prstGeom prst="rect">
            <a:avLst/>
          </a:prstGeom>
        </p:spPr>
        <p:txBody>
          <a:bodyPr/>
          <a:lstStyle>
            <a:lvl1pPr marL="340775" indent="-340775">
              <a:spcAft>
                <a:spcPts val="800"/>
              </a:spcAft>
              <a:buClr>
                <a:srgbClr val="F14E22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90016" indent="-311143">
              <a:spcAft>
                <a:spcPts val="800"/>
              </a:spcAft>
              <a:buClr>
                <a:srgbClr val="F14E2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068891" indent="-378875">
              <a:spcAft>
                <a:spcPts val="800"/>
              </a:spcAft>
              <a:buClr>
                <a:srgbClr val="F14E22"/>
              </a:buClr>
              <a:buSzPct val="85000"/>
              <a:buFont typeface="Verdana" panose="020B0604030504040204" pitchFamily="34" charset="0"/>
              <a:buChar char="–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F14E22"/>
              </a:buClr>
              <a:buSzPct val="85000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F14E22"/>
              </a:buClr>
              <a:buSzPct val="85000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3660"/>
            <a:ext cx="1134872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4800" b="1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7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/>
          </p:cNvSpPr>
          <p:nvPr/>
        </p:nvSpPr>
        <p:spPr bwMode="auto">
          <a:xfrm>
            <a:off x="711200" y="1752600"/>
            <a:ext cx="3879850" cy="627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5719" tIns="35719" rIns="35719" bIns="35719" anchor="ctr"/>
          <a:lstStyle/>
          <a:p>
            <a:pPr eaLnBrk="1" hangingPunct="1">
              <a:defRPr/>
            </a:pPr>
            <a:r>
              <a:rPr lang="en-US" sz="3600" kern="0" spc="15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End of Lecture</a:t>
            </a:r>
            <a:endParaRPr lang="en-US" sz="2667" kern="0" spc="15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Straight Connector 5"/>
          <p:cNvCxnSpPr>
            <a:cxnSpLocks noChangeShapeType="1"/>
          </p:cNvCxnSpPr>
          <p:nvPr/>
        </p:nvCxnSpPr>
        <p:spPr bwMode="auto">
          <a:xfrm>
            <a:off x="698500" y="2362200"/>
            <a:ext cx="10045700" cy="17463"/>
          </a:xfrm>
          <a:prstGeom prst="line">
            <a:avLst/>
          </a:prstGeom>
          <a:noFill/>
          <a:ln w="19050" algn="ctr">
            <a:solidFill>
              <a:srgbClr val="F14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9144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626"/>
            <a:ext cx="109728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E7CB2-6074-461F-9D05-D25701A574CD}" type="datetimeFigureOut">
              <a:rPr lang="en-US"/>
              <a:pPr>
                <a:defRPr/>
              </a:pPr>
              <a:t>1/13/2023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1E391-EE43-496E-BE40-2677B6657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688"/>
            <a:ext cx="1022350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5F32-4A55-4692-9E4C-FE97426CBAC1}" type="datetimeFigureOut">
              <a:rPr lang="en-US"/>
              <a:pPr>
                <a:defRPr/>
              </a:pPr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135688"/>
            <a:ext cx="7621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0" y="4529138"/>
            <a:ext cx="7794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34B7-6EA6-4F34-89D2-8CAE169DC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4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9050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050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2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84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50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1B97-7DEF-41B1-A0E9-47CE158BA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5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27200" y="1905000"/>
            <a:ext cx="103632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84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0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9416-2A48-4F21-9916-D8EED81E0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44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3175" y="6054725"/>
            <a:ext cx="12192000" cy="827088"/>
            <a:chOff x="406400" y="16841871"/>
            <a:chExt cx="24384000" cy="1434125"/>
          </a:xfrm>
        </p:grpSpPr>
        <p:sp>
          <p:nvSpPr>
            <p:cNvPr id="1027" name="AutoShape 3"/>
            <p:cNvSpPr>
              <a:spLocks/>
            </p:cNvSpPr>
            <p:nvPr/>
          </p:nvSpPr>
          <p:spPr bwMode="auto">
            <a:xfrm>
              <a:off x="406400" y="16904396"/>
              <a:ext cx="24384000" cy="13716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28" name="AutoShape 3"/>
            <p:cNvSpPr>
              <a:spLocks/>
            </p:cNvSpPr>
            <p:nvPr/>
          </p:nvSpPr>
          <p:spPr bwMode="auto">
            <a:xfrm>
              <a:off x="406400" y="16841871"/>
              <a:ext cx="24384000" cy="7620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4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7" r:id="rId2"/>
    <p:sldLayoutId id="2147484289" r:id="rId3"/>
    <p:sldLayoutId id="2147484290" r:id="rId4"/>
    <p:sldLayoutId id="2147484291" r:id="rId5"/>
    <p:sldLayoutId id="2147484292" r:id="rId6"/>
    <p:sldLayoutId id="2147484293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fontAlgn="base">
        <a:spcBef>
          <a:spcPct val="0"/>
        </a:spcBef>
        <a:spcAft>
          <a:spcPct val="0"/>
        </a:spcAft>
        <a:buClr>
          <a:srgbClr val="164F86"/>
        </a:buClr>
        <a:buFont typeface="Wingdings" panose="05000000000000000000" pitchFamily="2" charset="2"/>
        <a:buChar char="n"/>
        <a:tabLst>
          <a:tab pos="688975" algn="l"/>
          <a:tab pos="1484313" algn="l"/>
          <a:tab pos="3997325" algn="l"/>
        </a:tabLst>
        <a:defRPr sz="3800">
          <a:solidFill>
            <a:srgbClr val="164F86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854075" indent="-161925" algn="l" rtl="0" fontAlgn="base">
        <a:spcBef>
          <a:spcPct val="0"/>
        </a:spcBef>
        <a:spcAft>
          <a:spcPct val="0"/>
        </a:spcAft>
        <a:buClr>
          <a:srgbClr val="164F86"/>
        </a:buClr>
        <a:buFont typeface="Wingdings" panose="05000000000000000000" pitchFamily="2" charset="2"/>
        <a:buChar char="l"/>
        <a:tabLst>
          <a:tab pos="688975" algn="l"/>
          <a:tab pos="1484313" algn="l"/>
          <a:tab pos="3997325" algn="l"/>
        </a:tabLst>
        <a:defRPr sz="3800">
          <a:solidFill>
            <a:srgbClr val="164F86"/>
          </a:solidFill>
          <a:latin typeface="+mn-lt"/>
          <a:ea typeface="ＭＳ Ｐゴシック" panose="020B0600070205080204" pitchFamily="34" charset="-128"/>
        </a:defRPr>
      </a:lvl2pPr>
      <a:lvl3pPr marL="1711325" indent="-796925" algn="l" rtl="0" fontAlgn="base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688975" algn="l"/>
          <a:tab pos="1484313" algn="l"/>
          <a:tab pos="3997325" algn="l"/>
        </a:tabLst>
        <a:defRPr sz="38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2516188" indent="-53975" algn="l" rtl="0" fontAlgn="base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688975" algn="l"/>
          <a:tab pos="1484313" algn="l"/>
          <a:tab pos="3997325" algn="l"/>
        </a:tabLst>
        <a:defRPr sz="38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3373438" indent="-53975" algn="l" rtl="0" fontAlgn="base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688975" algn="l"/>
          <a:tab pos="1484313" algn="l"/>
          <a:tab pos="3997325" algn="l"/>
        </a:tabLst>
        <a:defRPr sz="38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3832035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6pPr>
      <a:lvl7pPr marL="4289211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7pPr>
      <a:lvl8pPr marL="4746388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8pPr>
      <a:lvl9pPr marL="5203565" indent="-55560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692116" algn="l"/>
          <a:tab pos="1487413" algn="l"/>
          <a:tab pos="4000300" algn="l"/>
        </a:tabLst>
        <a:defRPr sz="3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ogan.com/blog/guerrilla-marketing-example-2-unicef-dirty-water-campaign/" TargetMode="External"/><Relationship Id="rId2" Type="http://schemas.openxmlformats.org/officeDocument/2006/relationships/hyperlink" Target="http://adsoftheworld.com/media/ambient/honest_tea_the_most_honest_city_in_amer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Rm-eLM3opw" TargetMode="External"/><Relationship Id="rId4" Type="http://schemas.openxmlformats.org/officeDocument/2006/relationships/hyperlink" Target="https://www.youtube.com/watch?v=5YGc4zOqoz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8800" y="3886200"/>
            <a:ext cx="10414000" cy="1947442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b="1" dirty="0" smtClean="0"/>
              <a:t>Professor Michael Morris</a:t>
            </a:r>
          </a:p>
          <a:p>
            <a:pPr marL="0" indent="0" algn="r">
              <a:buNone/>
            </a:pPr>
            <a:r>
              <a:rPr lang="en-US" sz="2400" b="1" dirty="0" err="1" smtClean="0"/>
              <a:t>Keough</a:t>
            </a:r>
            <a:r>
              <a:rPr lang="en-US" sz="2400" b="1" dirty="0" smtClean="0"/>
              <a:t> School of Global Affairs</a:t>
            </a:r>
          </a:p>
          <a:p>
            <a:pPr marL="0" indent="0" algn="r">
              <a:buNone/>
            </a:pPr>
            <a:r>
              <a:rPr lang="en-US" sz="2400" b="1" dirty="0" smtClean="0"/>
              <a:t>University of Notre Dame</a:t>
            </a:r>
            <a:endParaRPr lang="en-US" sz="24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6680" y="1676400"/>
            <a:ext cx="10129520" cy="762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14E22"/>
                </a:solidFill>
              </a:rPr>
              <a:t>The Guerrilla Approach</a:t>
            </a:r>
            <a:endParaRPr lang="en-US" sz="5400" b="1" dirty="0">
              <a:solidFill>
                <a:srgbClr val="F14E22"/>
              </a:solidFill>
            </a:endParaRPr>
          </a:p>
        </p:txBody>
      </p:sp>
      <p:pic>
        <p:nvPicPr>
          <p:cNvPr id="4" name="Picture 3" descr="Learn About St. Patrick's Day With Free Printables | Saint patricks day  art, St patricks day clipart, Shamrock pictures">
            <a:extLst>
              <a:ext uri="{FF2B5EF4-FFF2-40B4-BE49-F238E27FC236}">
                <a16:creationId xmlns:a16="http://schemas.microsoft.com/office/drawing/2014/main" id="{901A015E-F0C5-4BE9-95F4-F1C724BD61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10" y="3962400"/>
            <a:ext cx="1266190" cy="105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65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Dancing: The Guerrilla Way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2921">
            <a:off x="4287489" y="1195041"/>
            <a:ext cx="2687323" cy="45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959185"/>
              </p:ext>
            </p:extLst>
          </p:nvPr>
        </p:nvGraphicFramePr>
        <p:xfrm>
          <a:off x="558800" y="1371600"/>
          <a:ext cx="11349038" cy="5196967"/>
        </p:xfrm>
        <a:graphic>
          <a:graphicData uri="http://schemas.openxmlformats.org/drawingml/2006/table">
            <a:tbl>
              <a:tblPr/>
              <a:tblGrid>
                <a:gridCol w="3463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Marketing Method</a:t>
                      </a:r>
                    </a:p>
                  </a:txBody>
                  <a:tcPr marL="14031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Monthly Cost</a:t>
                      </a:r>
                    </a:p>
                  </a:txBody>
                  <a:tcPr marL="14031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14031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Personal Letters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$120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250 personal letters mailed to key influencers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Circulars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$30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Cost of $360 yearly, amortized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Brochures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$80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Cost of $960 yearly, amortized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Sign on Bulletin Boards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$30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Monthly fee to have company’s flier posted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Social media messages with boosts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$150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Three times per week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Classified Ads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$40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Uses one newspaper twice a week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Yellow Pages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$30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Medium listing, one directory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Newspaper Daily Ads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$940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One ad weekly, two newspapers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Magazine Ads (1 time)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$100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One full-page ad in Time, amortized over 1 year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Bumper stickers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$120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Printed and put on vehicles of friends, family, others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Radio Spots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$400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Spends $100 weekly; on one FM station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Direct Mail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$100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Postage only, since company mails circular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Advertising Specialties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$30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Cost of computer-oriented calendars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Free Seminars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Distributes brochures at these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Sampling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Offered to corporations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$200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Amortized over 1 year – production of circulars, brochures, ads, 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On-line Classified Ads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Placed in four different categories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2659"/>
                        </a:solidFill>
                        <a:effectLst/>
                        <a:latin typeface="Arial" charset="0"/>
                      </a:endParaRP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4031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659"/>
                          </a:solidFill>
                          <a:effectLst/>
                          <a:latin typeface="Arial" charset="0"/>
                        </a:rPr>
                        <a:t>$2,370</a:t>
                      </a: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2659"/>
                        </a:solidFill>
                        <a:effectLst/>
                        <a:latin typeface="Arial" charset="0"/>
                      </a:endParaRPr>
                    </a:p>
                  </a:txBody>
                  <a:tcPr marL="14031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73025"/>
            <a:ext cx="11349038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Guerrilla Budget:</a:t>
            </a:r>
            <a:r>
              <a:rPr lang="en-US" sz="4000" dirty="0"/>
              <a:t> </a:t>
            </a:r>
            <a:r>
              <a:rPr lang="en-US" sz="2700" i="1" dirty="0" smtClean="0"/>
              <a:t>Local environmental nonprofit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($2,500 </a:t>
            </a:r>
            <a:r>
              <a:rPr lang="en-US" sz="2800" dirty="0"/>
              <a:t>Monthly)</a:t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595313" y="914400"/>
            <a:ext cx="11349037" cy="474186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Appear in other people’s ads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On the field at halftime of the Super Bowl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Sponsorship of clubs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Road rallies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Biker gatherings (e.g., Daytona)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Employees wear the clothing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Factory tours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Market research from riding with customers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Strong interaction with and support for dealers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How Harley Does Guerrilla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 bwMode="auto">
          <a:xfrm>
            <a:off x="558800" y="1092200"/>
            <a:ext cx="11349038" cy="4741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>
              <a:lnSpc>
                <a:spcPct val="15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They don’t try to define the mystique</a:t>
            </a:r>
          </a:p>
          <a:p>
            <a:pPr marL="339725" indent="-339725">
              <a:lnSpc>
                <a:spcPct val="15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They play on the desire for freedom and action</a:t>
            </a:r>
          </a:p>
          <a:p>
            <a:pPr marL="339725" indent="-339725">
              <a:lnSpc>
                <a:spcPct val="15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 owners and employees are customers</a:t>
            </a:r>
          </a:p>
          <a:p>
            <a:pPr marL="339725" indent="-339725">
              <a:lnSpc>
                <a:spcPct val="15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Fundamental belief that there is no substitute for the best</a:t>
            </a:r>
          </a:p>
          <a:p>
            <a:pPr marL="339725" indent="-339725">
              <a:lnSpc>
                <a:spcPct val="15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Refuse to act like the competition</a:t>
            </a:r>
          </a:p>
          <a:p>
            <a:pPr marL="339725" indent="-339725">
              <a:lnSpc>
                <a:spcPct val="15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Sense of emotional bond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500" smtClean="0">
                <a:ea typeface="ＭＳ Ｐゴシック" panose="020B0600070205080204" pitchFamily="34" charset="-128"/>
              </a:rPr>
              <a:t>Harley—Creating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1092200"/>
            <a:ext cx="11349038" cy="4741863"/>
          </a:xfrm>
        </p:spPr>
        <p:txBody>
          <a:bodyPr rtlCol="0">
            <a:normAutofit lnSpcReduction="10000"/>
          </a:bodyPr>
          <a:lstStyle/>
          <a:p>
            <a:pPr marL="379476" indent="-342900" fontAlgn="auto"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 smtClean="0"/>
              <a:t>What </a:t>
            </a:r>
            <a:r>
              <a:rPr lang="en-US" altLang="en-US" sz="2400" dirty="0">
                <a:solidFill>
                  <a:srgbClr val="FF0000"/>
                </a:solidFill>
              </a:rPr>
              <a:t>internal resources </a:t>
            </a:r>
            <a:r>
              <a:rPr lang="en-US" altLang="en-US" sz="2400" dirty="0"/>
              <a:t>do we have that we are not fully </a:t>
            </a:r>
            <a:r>
              <a:rPr lang="en-US" altLang="en-US" sz="2400" dirty="0" smtClean="0"/>
              <a:t>utilizing?</a:t>
            </a:r>
          </a:p>
          <a:p>
            <a:pPr marL="728717" lvl="1" indent="-342900" fontAlgn="auto"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200" dirty="0" smtClean="0"/>
              <a:t>Are </a:t>
            </a:r>
            <a:r>
              <a:rPr lang="en-US" altLang="en-US" sz="2200" dirty="0"/>
              <a:t>we making full use of our website, packaging, vehicles, </a:t>
            </a:r>
            <a:r>
              <a:rPr lang="en-US" altLang="en-US" sz="2200" dirty="0" smtClean="0"/>
              <a:t>sales </a:t>
            </a:r>
            <a:r>
              <a:rPr lang="en-US" altLang="en-US" sz="2200" dirty="0"/>
              <a:t>and service people, or any other assets under our </a:t>
            </a:r>
            <a:r>
              <a:rPr lang="en-US" altLang="en-US" sz="2200" dirty="0" smtClean="0"/>
              <a:t>control</a:t>
            </a:r>
            <a:r>
              <a:rPr lang="en-US" altLang="en-US" sz="2200" dirty="0"/>
              <a:t>?</a:t>
            </a:r>
          </a:p>
          <a:p>
            <a:pPr marL="36576" indent="0" fontAlgn="auto">
              <a:spcAft>
                <a:spcPts val="0"/>
              </a:spcAft>
              <a:buFont typeface="Wingdings" panose="05000000000000000000" pitchFamily="2" charset="2"/>
              <a:buNone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2200" dirty="0"/>
          </a:p>
          <a:p>
            <a:pPr marL="379476" indent="-342900" fontAlgn="auto"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 smtClean="0"/>
              <a:t>How </a:t>
            </a:r>
            <a:r>
              <a:rPr lang="en-US" altLang="en-US" sz="2400" dirty="0"/>
              <a:t>well are we leveraging relationships with people </a:t>
            </a:r>
            <a:r>
              <a:rPr lang="en-US" altLang="en-US" sz="2400" dirty="0" smtClean="0"/>
              <a:t>or organizations in </a:t>
            </a:r>
            <a:r>
              <a:rPr lang="en-US" altLang="en-US" sz="2400" dirty="0">
                <a:solidFill>
                  <a:srgbClr val="FF0000"/>
                </a:solidFill>
              </a:rPr>
              <a:t>our </a:t>
            </a:r>
            <a:r>
              <a:rPr lang="en-US" altLang="en-US" sz="2400" dirty="0" smtClean="0">
                <a:solidFill>
                  <a:srgbClr val="FF0000"/>
                </a:solidFill>
              </a:rPr>
              <a:t>network</a:t>
            </a:r>
            <a:r>
              <a:rPr lang="en-US" altLang="en-US" sz="2400" dirty="0" smtClean="0"/>
              <a:t>?</a:t>
            </a:r>
          </a:p>
          <a:p>
            <a:pPr marL="728717" lvl="1" indent="-342900" fontAlgn="auto"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200" dirty="0"/>
              <a:t>L</a:t>
            </a:r>
            <a:r>
              <a:rPr lang="en-US" altLang="en-US" sz="2200" dirty="0" smtClean="0"/>
              <a:t>ook </a:t>
            </a:r>
            <a:r>
              <a:rPr lang="en-US" altLang="en-US" sz="2200" dirty="0"/>
              <a:t>at relationships with suppliers, vendors, producers of </a:t>
            </a:r>
            <a:r>
              <a:rPr lang="en-US" altLang="en-US" sz="2200" dirty="0" smtClean="0"/>
              <a:t>related </a:t>
            </a:r>
            <a:r>
              <a:rPr lang="en-US" altLang="en-US" sz="2200" dirty="0"/>
              <a:t>products, financiers, distributors, </a:t>
            </a:r>
            <a:r>
              <a:rPr lang="en-US" altLang="en-US" sz="2200" dirty="0" smtClean="0"/>
              <a:t>customers</a:t>
            </a:r>
            <a:endParaRPr lang="en-US" altLang="en-US" sz="2200" dirty="0"/>
          </a:p>
          <a:p>
            <a:pPr marL="36576" indent="0" fontAlgn="auto">
              <a:spcAft>
                <a:spcPts val="0"/>
              </a:spcAft>
              <a:buFont typeface="Wingdings" panose="05000000000000000000" pitchFamily="2" charset="2"/>
              <a:buNone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2200" dirty="0"/>
          </a:p>
          <a:p>
            <a:pPr marL="379476" indent="-342900" fontAlgn="auto"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 smtClean="0"/>
              <a:t>What </a:t>
            </a:r>
            <a:r>
              <a:rPr lang="en-US" altLang="en-US" sz="2400" dirty="0"/>
              <a:t>untapped or underutilized resources exist </a:t>
            </a:r>
            <a:r>
              <a:rPr lang="en-US" altLang="en-US" sz="2400" dirty="0">
                <a:solidFill>
                  <a:srgbClr val="FF0000"/>
                </a:solidFill>
              </a:rPr>
              <a:t>in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community or marketplace</a:t>
            </a:r>
            <a:r>
              <a:rPr lang="en-US" altLang="en-US" sz="2400" dirty="0" smtClean="0"/>
              <a:t>?</a:t>
            </a:r>
          </a:p>
          <a:p>
            <a:pPr marL="728717" lvl="1" indent="-342900" fontAlgn="auto">
              <a:spcAft>
                <a:spcPts val="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200" dirty="0"/>
              <a:t>K</a:t>
            </a:r>
            <a:r>
              <a:rPr lang="en-US" altLang="en-US" sz="2200" dirty="0" smtClean="0"/>
              <a:t>ids </a:t>
            </a:r>
            <a:r>
              <a:rPr lang="en-US" altLang="en-US" sz="2200" dirty="0"/>
              <a:t>who are opinion leaders, houses on prominent corners, walls in restrooms, table tops, car bumpers, abandoned buildings, school kitchens during summer, stay at home moms or dads</a:t>
            </a:r>
          </a:p>
          <a:p>
            <a:pPr marL="36576" indent="0" fontAlgn="auto">
              <a:spcAft>
                <a:spcPts val="0"/>
              </a:spcAft>
              <a:buFont typeface="Wingdings" panose="05000000000000000000" pitchFamily="2" charset="2"/>
              <a:buNone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2200" dirty="0"/>
          </a:p>
          <a:p>
            <a:pPr fontAlgn="auto">
              <a:spcAft>
                <a:spcPts val="0"/>
              </a:spcAft>
              <a:buFont typeface="Wingdings 3" charset="2"/>
              <a:buChar char=""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2200" dirty="0"/>
          </a:p>
          <a:p>
            <a:pPr fontAlgn="auto">
              <a:spcAft>
                <a:spcPts val="0"/>
              </a:spcAft>
              <a:buFont typeface="Wingdings 3" charset="2"/>
              <a:buChar char=""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3025"/>
            <a:ext cx="11349038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</a:t>
            </a:r>
            <a:r>
              <a:rPr lang="en-US" dirty="0" smtClean="0"/>
              <a:t> Questions to Guide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E</a:t>
            </a:r>
            <a:r>
              <a:rPr lang="en-US" dirty="0" smtClean="0"/>
              <a:t>fforts…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1092200"/>
            <a:ext cx="11349038" cy="4741863"/>
          </a:xfrm>
        </p:spPr>
        <p:txBody>
          <a:bodyPr/>
          <a:lstStyle/>
          <a:p>
            <a:pPr marL="452437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Resource leveraging</a:t>
            </a:r>
          </a:p>
          <a:p>
            <a:pPr marL="801678" lvl="1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 smtClean="0"/>
              <a:t>e.g., use of manuf. Reps, trade outs for promotions, borrowing models, outsourcing customer service, lease a designer, use students from local design school, borrow</a:t>
            </a:r>
          </a:p>
          <a:p>
            <a:pPr marL="458778" lvl="1" indent="0">
              <a:buFont typeface="Arial" panose="020B0604020202020204" pitchFamily="34" charset="0"/>
              <a:buNone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2400" dirty="0" smtClean="0"/>
          </a:p>
          <a:p>
            <a:pPr marL="452437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Risk management</a:t>
            </a:r>
          </a:p>
          <a:p>
            <a:pPr marL="801678" lvl="1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 smtClean="0"/>
              <a:t>e.g., test markets, trial runs, more focused distribution channel rather than broad, slower roll-out, lease facility in cheaper part of town, convert fixed costs into variable costs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Two Key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3"/>
          <p:cNvSpPr>
            <a:spLocks noGrp="1"/>
          </p:cNvSpPr>
          <p:nvPr>
            <p:ph idx="1"/>
          </p:nvPr>
        </p:nvSpPr>
        <p:spPr bwMode="auto">
          <a:xfrm>
            <a:off x="558800" y="1092200"/>
            <a:ext cx="11349038" cy="4741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Viral Marketing: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attempts to get individuals to pass along a marketing message to others, creating a potential for exponential growth in message exposure and influence</a:t>
            </a:r>
          </a:p>
          <a:p>
            <a:pPr marL="339725" indent="-339725">
              <a:spcAft>
                <a:spcPct val="0"/>
              </a:spcAft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marL="339725" indent="-339725">
              <a:spcAft>
                <a:spcPct val="0"/>
              </a:spcAft>
            </a:pPr>
            <a:r>
              <a:rPr lang="en-US" altLang="en-US" sz="2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Buzz Marketing: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creating and leveraging a ‘buzz’ by generating excitement, infatuation, missionary zeal through some sort of grassroots initiative</a:t>
            </a:r>
          </a:p>
          <a:p>
            <a:pPr marL="339725" indent="-339725">
              <a:spcAft>
                <a:spcPct val="0"/>
              </a:spcAft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marL="339725" indent="-339725">
              <a:spcAft>
                <a:spcPct val="0"/>
              </a:spcAft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Emerging Guerrilla Forms…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Give away products or services- free is a beloved word (Jimmy Johns)</a:t>
            </a:r>
          </a:p>
          <a:p>
            <a:endParaRPr lang="en-US" altLang="en-US" sz="1800" dirty="0"/>
          </a:p>
          <a:p>
            <a:r>
              <a:rPr lang="en-US" altLang="en-US" sz="2800" dirty="0" smtClean="0"/>
              <a:t>Provide for effortless transfer to others</a:t>
            </a:r>
          </a:p>
          <a:p>
            <a:endParaRPr lang="en-US" altLang="en-US" sz="1800" dirty="0" smtClean="0"/>
          </a:p>
          <a:p>
            <a:r>
              <a:rPr lang="en-US" altLang="en-US" sz="2800" dirty="0" smtClean="0"/>
              <a:t>Ensure it scales easily from small to very large in terms of moving from server to server</a:t>
            </a:r>
          </a:p>
          <a:p>
            <a:endParaRPr lang="en-US" altLang="en-US" sz="1800" dirty="0" smtClean="0"/>
          </a:p>
          <a:p>
            <a:r>
              <a:rPr lang="en-US" altLang="en-US" sz="2800" dirty="0" smtClean="0"/>
              <a:t>Exploit common motivations and behaviors (greed, fear, desire to be loved, popular or understood, desire to be cool)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principles in viral efforts: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Utilize existing communications networks (each of us has a network---think just of a waiter’s or waitresses contacts) </a:t>
            </a:r>
          </a:p>
          <a:p>
            <a:endParaRPr lang="en-US" sz="2800" dirty="0" smtClean="0"/>
          </a:p>
          <a:p>
            <a:r>
              <a:rPr lang="en-US" sz="2800" dirty="0" smtClean="0"/>
              <a:t>Boost activity by using paid influencers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principles in viral efforts: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8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558800" y="1092200"/>
            <a:ext cx="11349038" cy="4741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Six buttons of buzz:</a:t>
            </a:r>
          </a:p>
          <a:p>
            <a:pPr marL="688975" lvl="1" indent="-309563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The taboo (sex, lies, bathroom humor, etc.)</a:t>
            </a:r>
          </a:p>
          <a:p>
            <a:pPr marL="688975" lvl="1" indent="-309563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The unusual</a:t>
            </a:r>
          </a:p>
          <a:p>
            <a:pPr marL="688975" lvl="1" indent="-309563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The outrageous</a:t>
            </a:r>
          </a:p>
          <a:p>
            <a:pPr marL="688975" lvl="1" indent="-309563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The hilarious</a:t>
            </a:r>
          </a:p>
          <a:p>
            <a:pPr marL="688975" lvl="1" indent="-309563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The remarkable</a:t>
            </a:r>
          </a:p>
          <a:p>
            <a:pPr marL="688975" lvl="1" indent="-309563">
              <a:spcAft>
                <a:spcPts val="6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The secret (both kept and revealed)</a:t>
            </a:r>
          </a:p>
          <a:p>
            <a:pPr marL="339725" indent="-339725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Capture media attention</a:t>
            </a:r>
          </a:p>
          <a:p>
            <a:pPr marL="688975" lvl="1" indent="-309563">
              <a:spcAft>
                <a:spcPts val="6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Most written stories: David and Goliath story (human interest), unusual or outrageous story, controversy story, celebrity story, whatever’s hot right now</a:t>
            </a:r>
          </a:p>
          <a:p>
            <a:pPr marL="339725" indent="-339725">
              <a:spcAft>
                <a:spcPts val="60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Scarcity and mystery</a:t>
            </a:r>
          </a:p>
          <a:p>
            <a:pPr marL="339725" indent="-339725">
              <a:spcAft>
                <a:spcPct val="0"/>
              </a:spcAft>
            </a:pPr>
            <a:r>
              <a:rPr lang="en-US" altLang="en-US" sz="2200" smtClean="0">
                <a:ea typeface="ＭＳ Ｐゴシック" panose="020B0600070205080204" pitchFamily="34" charset="-128"/>
              </a:rPr>
              <a:t>Put messages in uncluttered media/spaces</a:t>
            </a:r>
            <a:endParaRPr lang="en-US" altLang="en-US" sz="22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Buzz Perspectives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(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from M. Hughes)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558800" y="1092200"/>
            <a:ext cx="11349038" cy="4741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>
              <a:spcAft>
                <a:spcPts val="1800"/>
              </a:spcAft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Guerrilla warfare is the unconventional warfare and combat in which a small group of combatants use mobile tactics in the form of ambushes and raids to combat a larger and less mobile formal army.</a:t>
            </a:r>
          </a:p>
          <a:p>
            <a:pPr marL="339725" indent="-339725">
              <a:spcAft>
                <a:spcPts val="1800"/>
              </a:spcAft>
            </a:pPr>
            <a:r>
              <a:rPr lang="en-US" altLang="en-US" sz="2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Taking advantage of your surroundings—your environment</a:t>
            </a:r>
          </a:p>
          <a:p>
            <a:pPr marL="339725" indent="-339725">
              <a:spcAft>
                <a:spcPts val="1800"/>
              </a:spcAft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In marketing, an </a:t>
            </a:r>
            <a:r>
              <a:rPr lang="en-US" altLang="en-US" sz="2600" u="sng" dirty="0" smtClean="0">
                <a:ea typeface="ＭＳ Ｐゴシック" panose="020B0600070205080204" pitchFamily="34" charset="-128"/>
              </a:rPr>
              <a:t>unconventional system of tactics that relies on time, energy and imagination rather than a big budget. The efforts are unexpected and unconventional, potentially interactive and consumers are targeted in unexpected places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Guerrilla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58800" y="914400"/>
            <a:ext cx="11348720" cy="4741441"/>
          </a:xfrm>
        </p:spPr>
        <p:txBody>
          <a:bodyPr/>
          <a:lstStyle/>
          <a:p>
            <a:r>
              <a:rPr lang="en-US" altLang="en-US" sz="1800" dirty="0" smtClean="0"/>
              <a:t>Honest Tea—Most honest city in America:</a:t>
            </a:r>
          </a:p>
          <a:p>
            <a:pPr lvl="1">
              <a:spcAft>
                <a:spcPts val="1800"/>
              </a:spcAft>
            </a:pPr>
            <a:r>
              <a:rPr lang="en-US" altLang="en-US" sz="1800" dirty="0" smtClean="0">
                <a:hlinkClick r:id="rId2"/>
              </a:rPr>
              <a:t>http://adsoftheworld.com/media/ambient/honest_tea_the_most_honest_city_in_america</a:t>
            </a:r>
            <a:r>
              <a:rPr lang="en-US" altLang="en-US" sz="1800" dirty="0" smtClean="0"/>
              <a:t>  </a:t>
            </a:r>
          </a:p>
          <a:p>
            <a:pPr marL="339725" indent="-339725"/>
            <a:r>
              <a:rPr lang="en-US" altLang="en-US" sz="1800" dirty="0" smtClean="0"/>
              <a:t>United Nations –Dirty Water Campaign: </a:t>
            </a:r>
          </a:p>
          <a:p>
            <a:pPr marL="339725" lvl="1" indent="58738">
              <a:buSzPct val="85000"/>
            </a:pPr>
            <a:r>
              <a:rPr lang="en-US" altLang="en-US" sz="1800" dirty="0" smtClean="0"/>
              <a:t>	</a:t>
            </a:r>
            <a:r>
              <a:rPr lang="en-US" altLang="en-US" sz="1800" dirty="0" smtClean="0">
                <a:hlinkClick r:id="rId3"/>
              </a:rPr>
              <a:t>https</a:t>
            </a:r>
            <a:r>
              <a:rPr lang="en-US" altLang="en-US" sz="1800" dirty="0">
                <a:hlinkClick r:id="rId3"/>
              </a:rPr>
              <a:t>://brogan.com/blog/guerrilla-marketing-example-2-unicef-dirty-water-campaign</a:t>
            </a:r>
            <a:r>
              <a:rPr lang="en-US" altLang="en-US" sz="1800" dirty="0" smtClean="0">
                <a:hlinkClick r:id="rId3"/>
              </a:rPr>
              <a:t>/</a:t>
            </a:r>
            <a:endParaRPr lang="en-US" altLang="en-US" sz="1800" dirty="0" smtClean="0"/>
          </a:p>
          <a:p>
            <a:pPr marL="339725" lvl="1" indent="0">
              <a:buSzPct val="85000"/>
              <a:buNone/>
            </a:pPr>
            <a:endParaRPr lang="en-US" altLang="en-US" sz="1600" dirty="0" smtClean="0"/>
          </a:p>
          <a:p>
            <a:r>
              <a:rPr lang="en-US" altLang="en-US" sz="1800" dirty="0" smtClean="0"/>
              <a:t>United Breaks Guitars</a:t>
            </a:r>
          </a:p>
          <a:p>
            <a:pPr lvl="1"/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www.youtube.com/watch?v=5YGc4zOqozo</a:t>
            </a:r>
            <a:r>
              <a:rPr lang="en-US" sz="1800" dirty="0" smtClean="0"/>
              <a:t>   </a:t>
            </a:r>
          </a:p>
          <a:p>
            <a:pPr marL="378873" lvl="1" indent="0">
              <a:buNone/>
            </a:pPr>
            <a:endParaRPr lang="en-US" altLang="en-US" sz="1800" dirty="0" smtClean="0"/>
          </a:p>
          <a:p>
            <a:r>
              <a:rPr lang="en-US" altLang="en-US" sz="1800" dirty="0" smtClean="0"/>
              <a:t>West Jet and Christmas</a:t>
            </a:r>
          </a:p>
          <a:p>
            <a:pPr marL="0" indent="0">
              <a:buNone/>
            </a:pPr>
            <a:r>
              <a:rPr lang="en-US" altLang="en-US" sz="1800" dirty="0" smtClean="0"/>
              <a:t>       https</a:t>
            </a:r>
            <a:r>
              <a:rPr lang="en-US" altLang="en-US" sz="1800" dirty="0"/>
              <a:t>://www.youtube.com/watch?v=zIEIvi2MuEk</a:t>
            </a:r>
            <a:endParaRPr lang="en-US" altLang="en-US" sz="1800" dirty="0" smtClean="0"/>
          </a:p>
          <a:p>
            <a:endParaRPr lang="en-US" altLang="en-US" sz="1800" dirty="0"/>
          </a:p>
          <a:p>
            <a:r>
              <a:rPr lang="en-US" altLang="en-US" sz="1800" dirty="0" smtClean="0"/>
              <a:t>Vespa best video competition:</a:t>
            </a:r>
          </a:p>
          <a:p>
            <a:pPr lvl="1"/>
            <a:r>
              <a:rPr lang="en-US" altLang="en-US" sz="1800" dirty="0" smtClean="0">
                <a:hlinkClick r:id="rId5"/>
              </a:rPr>
              <a:t>https://www.youtube.com/watch?v=6R</a:t>
            </a:r>
            <a:r>
              <a:rPr lang="en-US" altLang="en-US" sz="2000" dirty="0" smtClean="0">
                <a:hlinkClick r:id="rId5"/>
              </a:rPr>
              <a:t>m-eLM3opw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Buzz and Viral:  Honest Tea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14E22"/>
                </a:solidFill>
              </a:rPr>
              <a:t>Low income entrepreneur: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Kelli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6691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Mahogany Maternity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Mahogany </a:t>
            </a:r>
            <a:r>
              <a:rPr lang="en-US" dirty="0"/>
              <a:t>Maternity is </a:t>
            </a:r>
            <a:r>
              <a:rPr lang="en-US" dirty="0" smtClean="0"/>
              <a:t>set up as a </a:t>
            </a:r>
            <a:r>
              <a:rPr lang="en-US" dirty="0"/>
              <a:t>nonprofit </a:t>
            </a:r>
            <a:r>
              <a:rPr lang="en-US" dirty="0" smtClean="0"/>
              <a:t>entity that </a:t>
            </a:r>
            <a:r>
              <a:rPr lang="en-US" dirty="0"/>
              <a:t>provides pre and post-birth services, which includes but not limited to </a:t>
            </a:r>
            <a:r>
              <a:rPr lang="en-US" u="sng" dirty="0"/>
              <a:t>private </a:t>
            </a:r>
            <a:r>
              <a:rPr lang="en-US" u="sng" dirty="0" smtClean="0"/>
              <a:t>classes on birthing and early infant care, birth </a:t>
            </a:r>
            <a:r>
              <a:rPr lang="en-US" u="sng" dirty="0"/>
              <a:t>classes, milk banks, and lactation consulting</a:t>
            </a:r>
            <a:r>
              <a:rPr lang="en-US" dirty="0"/>
              <a:t>. </a:t>
            </a:r>
            <a:r>
              <a:rPr lang="en-US" dirty="0" smtClean="0"/>
              <a:t>It </a:t>
            </a:r>
            <a:r>
              <a:rPr lang="en-US" dirty="0"/>
              <a:t>is registered with EIN, has a </a:t>
            </a:r>
            <a:r>
              <a:rPr lang="en-US" dirty="0" smtClean="0"/>
              <a:t>tax-exempt status, and is Lamaze </a:t>
            </a:r>
            <a:r>
              <a:rPr lang="en-US" dirty="0"/>
              <a:t>certified. </a:t>
            </a:r>
            <a:r>
              <a:rPr lang="en-US" dirty="0" smtClean="0"/>
              <a:t>The </a:t>
            </a:r>
            <a:r>
              <a:rPr lang="en-US" dirty="0"/>
              <a:t>organization has a website and provides breast pumps to women for free</a:t>
            </a:r>
            <a:r>
              <a:rPr lang="en-US" dirty="0" smtClean="0"/>
              <a:t>.  She needs to help selling the services.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Push or pull?</a:t>
            </a:r>
          </a:p>
          <a:p>
            <a:r>
              <a:rPr lang="en-US" dirty="0" smtClean="0"/>
              <a:t>Identify a creative guerrilla tactic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0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14E22"/>
                </a:solidFill>
              </a:rPr>
              <a:t>Low income entrepreneur:  </a:t>
            </a:r>
            <a:r>
              <a:rPr lang="en-US" dirty="0" smtClean="0"/>
              <a:t>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8059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Beautiful People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Beautiful </a:t>
            </a:r>
            <a:r>
              <a:rPr lang="en-US" dirty="0"/>
              <a:t>People is a home-based business involve in making baby bibs. They produce baby bibs in 3 different styles – full, bandana or regular. Most have animal designs on them. She is also involved in making adult bibs (for the mentally challenged). The business currently has 5 sewing machines, a heat seal press and only one staff (the sole proprietor). However, she plans to train young girls to operate the sewing machines.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she focus on direct sales or through stores?</a:t>
            </a:r>
          </a:p>
          <a:p>
            <a:r>
              <a:rPr lang="en-US" dirty="0"/>
              <a:t>What are some guerrilla tactics?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5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14E22"/>
                </a:solidFill>
              </a:rPr>
              <a:t>Low income entrepreneur: </a:t>
            </a:r>
            <a:r>
              <a:rPr lang="en-US" dirty="0" smtClean="0"/>
              <a:t>Traci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Younigue</a:t>
            </a:r>
            <a:r>
              <a:rPr lang="en-US" dirty="0" smtClean="0"/>
              <a:t> Boutique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err="1"/>
              <a:t>Younique</a:t>
            </a:r>
            <a:r>
              <a:rPr lang="en-US" dirty="0"/>
              <a:t> Boutique </a:t>
            </a:r>
            <a:r>
              <a:rPr lang="en-US" dirty="0" smtClean="0"/>
              <a:t>is </a:t>
            </a:r>
            <a:r>
              <a:rPr lang="en-US" dirty="0"/>
              <a:t>women’s apparel boutique with unique international </a:t>
            </a:r>
            <a:r>
              <a:rPr lang="en-US" dirty="0" smtClean="0"/>
              <a:t>clothing. </a:t>
            </a:r>
            <a:r>
              <a:rPr lang="en-US" dirty="0"/>
              <a:t>Traci worked for the previous owner for 8 months before taking over at no cost. The </a:t>
            </a:r>
            <a:r>
              <a:rPr lang="en-US" dirty="0" smtClean="0"/>
              <a:t>Boutique </a:t>
            </a:r>
            <a:r>
              <a:rPr lang="en-US" dirty="0"/>
              <a:t>is located behind </a:t>
            </a:r>
            <a:r>
              <a:rPr lang="en-US" dirty="0" smtClean="0"/>
              <a:t>South Bend Chocolate Café in downtown South Bend. Her rent is $1800 a month but includes all </a:t>
            </a:r>
            <a:r>
              <a:rPr lang="en-US" dirty="0" err="1" smtClean="0"/>
              <a:t>unitilies</a:t>
            </a:r>
            <a:r>
              <a:rPr lang="en-US" dirty="0" smtClean="0"/>
              <a:t>. She has no other source of income and the </a:t>
            </a:r>
            <a:r>
              <a:rPr lang="en-US" dirty="0" err="1" smtClean="0"/>
              <a:t>CoronaVirus</a:t>
            </a:r>
            <a:r>
              <a:rPr lang="en-US" dirty="0" smtClean="0"/>
              <a:t> restrictions are killing her---she likely cannot cover the May rent.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What’s a </a:t>
            </a:r>
            <a:r>
              <a:rPr lang="en-US" u="sng" dirty="0" smtClean="0"/>
              <a:t>buzz marketing tactic </a:t>
            </a:r>
            <a:r>
              <a:rPr lang="en-US" dirty="0" smtClean="0"/>
              <a:t>to drive traffic if she can get through the business shutdown?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2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14E22"/>
                </a:solidFill>
              </a:rPr>
              <a:t>Low income entrepreneur: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Sammy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Green Earth Bike Rentals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Green </a:t>
            </a:r>
            <a:r>
              <a:rPr lang="en-US" dirty="0"/>
              <a:t>Earth Bike Rentals </a:t>
            </a:r>
            <a:r>
              <a:rPr lang="en-US" dirty="0" smtClean="0"/>
              <a:t>is </a:t>
            </a:r>
            <a:r>
              <a:rPr lang="en-US" dirty="0"/>
              <a:t>an on-demand bike rental company. Costumers make reservations and pay online. The company delivers bikes on request and </a:t>
            </a:r>
            <a:r>
              <a:rPr lang="en-US" dirty="0" smtClean="0"/>
              <a:t>retrieves them </a:t>
            </a:r>
            <a:r>
              <a:rPr lang="en-US" dirty="0"/>
              <a:t>at the end of the </a:t>
            </a:r>
            <a:r>
              <a:rPr lang="en-US" dirty="0" smtClean="0"/>
              <a:t>contract (hourly, daily, weekly). Sammy has acquired 30 bikes over the past three years and fixed them up. The </a:t>
            </a:r>
            <a:r>
              <a:rPr lang="en-US" dirty="0"/>
              <a:t>business </a:t>
            </a:r>
            <a:r>
              <a:rPr lang="en-US" dirty="0" smtClean="0"/>
              <a:t>is based in a garage </a:t>
            </a:r>
            <a:r>
              <a:rPr lang="en-US" dirty="0"/>
              <a:t>near two bike trails, and is planning to acquire baskets. </a:t>
            </a:r>
            <a:r>
              <a:rPr lang="en-US" dirty="0" smtClean="0"/>
              <a:t>The </a:t>
            </a:r>
            <a:r>
              <a:rPr lang="en-US" dirty="0"/>
              <a:t>company charges the daily rate of $22, and efforts are being made to register the company.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can we get a </a:t>
            </a:r>
            <a:r>
              <a:rPr lang="en-US" u="sng" dirty="0" smtClean="0"/>
              <a:t>viral campaign</a:t>
            </a:r>
            <a:r>
              <a:rPr lang="en-US" dirty="0" smtClean="0"/>
              <a:t> going for Sammy?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9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58800" y="1143000"/>
            <a:ext cx="11349038" cy="4741863"/>
          </a:xfrm>
        </p:spPr>
        <p:txBody>
          <a:bodyPr/>
          <a:lstStyle/>
          <a:p>
            <a:pPr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Guerrilla </a:t>
            </a:r>
            <a:r>
              <a:rPr lang="en-US" altLang="en-US" sz="3200" dirty="0">
                <a:latin typeface="Calibri" panose="020F0502020204030204" pitchFamily="34" charset="0"/>
              </a:rPr>
              <a:t>marketing means marketing that is unconventional, non-traditional, </a:t>
            </a:r>
            <a:r>
              <a:rPr lang="en-US" altLang="en-US" sz="3200" dirty="0" smtClean="0">
                <a:latin typeface="Calibri" panose="020F0502020204030204" pitchFamily="34" charset="0"/>
              </a:rPr>
              <a:t>unexpected, creative</a:t>
            </a:r>
            <a:r>
              <a:rPr lang="en-US" altLang="en-US" sz="3200" dirty="0">
                <a:latin typeface="Calibri" panose="020F0502020204030204" pitchFamily="34" charset="0"/>
              </a:rPr>
              <a:t>, low cost, not by-the-book, and extremely </a:t>
            </a:r>
            <a:r>
              <a:rPr lang="en-US" altLang="en-US" sz="3200" dirty="0" smtClean="0">
                <a:latin typeface="Calibri" panose="020F0502020204030204" pitchFamily="34" charset="0"/>
              </a:rPr>
              <a:t>flexible</a:t>
            </a:r>
          </a:p>
          <a:p>
            <a:pPr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  <a:p>
            <a:pPr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3200" dirty="0" smtClean="0">
                <a:latin typeface="Calibri" panose="020F0502020204030204" pitchFamily="34" charset="0"/>
              </a:rPr>
              <a:t>Marketing </a:t>
            </a:r>
            <a:r>
              <a:rPr lang="en-US" altLang="en-US" sz="3200" dirty="0">
                <a:latin typeface="Calibri" panose="020F0502020204030204" pitchFamily="34" charset="0"/>
              </a:rPr>
              <a:t>that is built around bootstrapping, leveraging and stretching</a:t>
            </a:r>
          </a:p>
          <a:p>
            <a:pPr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4400" dirty="0" smtClean="0"/>
          </a:p>
          <a:p>
            <a:pPr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4400" dirty="0" smtClean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Guerrilla Marketing--defined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58800" y="1092200"/>
            <a:ext cx="11349038" cy="4741863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Doing more with less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Using other people’s resources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Non conventional media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Creative ways to influence word of mouth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Tapping underutilized resources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Partnering, reciprocity and barter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Networking, viral and buzz marketing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Database marketing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altLang="en-US" sz="2400" dirty="0"/>
              <a:t>Finding ways to talk one to one</a:t>
            </a:r>
          </a:p>
          <a:p>
            <a:pPr>
              <a:spcAft>
                <a:spcPts val="1200"/>
              </a:spcAft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altLang="en-US" sz="3867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73025"/>
            <a:ext cx="11349038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Guerrilla behavior</a:t>
            </a:r>
            <a:endParaRPr lang="en-US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429000" y="60198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>
                <a:solidFill>
                  <a:srgbClr val="212659"/>
                </a:solidFill>
              </a:rPr>
              <a:t>…Think strategically, act like a guerrilla</a:t>
            </a:r>
          </a:p>
        </p:txBody>
      </p:sp>
      <p:pic>
        <p:nvPicPr>
          <p:cNvPr id="1229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5900"/>
            <a:ext cx="48257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0" y="3429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14E22"/>
                </a:solidFill>
              </a:rPr>
              <a:t>What makes it guerrilla?</a:t>
            </a:r>
            <a:endParaRPr lang="en-US" sz="2400" b="1" i="1" dirty="0">
              <a:solidFill>
                <a:srgbClr val="F14E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67200"/>
            <a:ext cx="3830638" cy="172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Sample Guerrilla Ideas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8800" y="990600"/>
            <a:ext cx="11168063" cy="47450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2628" indent="-342900" fontAlgn="auto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2400" dirty="0" smtClean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Barber shop advertises </a:t>
            </a:r>
            <a:r>
              <a:rPr lang="en-US" sz="2400" dirty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ceiling</a:t>
            </a:r>
          </a:p>
          <a:p>
            <a:pPr marL="452628" indent="-342900" fontAlgn="auto">
              <a:lnSpc>
                <a:spcPct val="150000"/>
              </a:lnSpc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2400" dirty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Hair dressers </a:t>
            </a:r>
            <a:r>
              <a:rPr lang="en-US" sz="2400" dirty="0" smtClean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invited to exclusive party at restaurant</a:t>
            </a:r>
            <a:endParaRPr lang="en-US" sz="2400" dirty="0">
              <a:solidFill>
                <a:srgbClr val="2126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628" indent="-342900" fontAlgn="auto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2400" dirty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 “champions” (key clients) for your business and give them something special </a:t>
            </a:r>
          </a:p>
          <a:p>
            <a:pPr marL="452628" indent="-342900" fontAlgn="auto">
              <a:lnSpc>
                <a:spcPct val="150000"/>
              </a:lnSpc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2400" dirty="0" smtClean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wear </a:t>
            </a:r>
            <a:r>
              <a:rPr lang="en-US" sz="2400" dirty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stuff</a:t>
            </a:r>
          </a:p>
          <a:p>
            <a:pPr marL="452628" indent="-342900" fontAlgn="auto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2400" dirty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news: computer training for underprivileged kids, make predictions, do something incredible </a:t>
            </a:r>
            <a:endParaRPr lang="en-US" sz="2400" dirty="0" smtClean="0">
              <a:solidFill>
                <a:srgbClr val="2126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628" indent="-342900" fontAlgn="auto">
              <a:spcBef>
                <a:spcPts val="600"/>
              </a:spcBef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2400" dirty="0" smtClean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Chalking the sidewalk</a:t>
            </a:r>
            <a:endParaRPr lang="en-US" sz="2400" dirty="0">
              <a:solidFill>
                <a:srgbClr val="2126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fontAlgn="auto">
              <a:lnSpc>
                <a:spcPct val="150000"/>
              </a:lnSpc>
              <a:spcAft>
                <a:spcPts val="0"/>
              </a:spcAft>
              <a:buClr>
                <a:srgbClr val="F14E22"/>
              </a:buClr>
              <a:buFont typeface="Wingdings" panose="05000000000000000000" pitchFamily="2" charset="2"/>
              <a:buChar char="§"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sz="2800" dirty="0">
              <a:solidFill>
                <a:srgbClr val="2126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5260241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Sample Guerrilla Ideas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143000"/>
            <a:ext cx="115204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2438" indent="-342900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Active involvement in community groups</a:t>
            </a:r>
          </a:p>
          <a:p>
            <a:pPr marL="452438" indent="-342900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Reciprocal advertising – you mention me and I’ll mention you</a:t>
            </a:r>
          </a:p>
          <a:p>
            <a:pPr marL="452438" indent="-342900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Barter for unutilized space (windows, table tents, bulletin boards, dressing room mirrors)</a:t>
            </a:r>
          </a:p>
          <a:p>
            <a:pPr marL="452438" indent="-342900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Write articles for newspapers</a:t>
            </a:r>
          </a:p>
          <a:p>
            <a:pPr marL="452438" indent="-342900">
              <a:spcAft>
                <a:spcPts val="1200"/>
              </a:spcAft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Bumper stickers on cars</a:t>
            </a:r>
          </a:p>
          <a:p>
            <a:pPr marL="452438" indent="-342900">
              <a:spcAft>
                <a:spcPts val="0"/>
              </a:spcAft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Fish &amp; chips shop finds people </a:t>
            </a:r>
          </a:p>
          <a:p>
            <a:pPr marL="109538" indent="0">
              <a:spcAft>
                <a:spcPts val="0"/>
              </a:spcAft>
              <a:buClr>
                <a:srgbClr val="F14E22"/>
              </a:buClr>
              <a:buNone/>
            </a:pPr>
            <a:r>
              <a:rPr lang="en-US" altLang="en-US" sz="2200" dirty="0">
                <a:solidFill>
                  <a:srgbClr val="21265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  waiting in lines (at ATM’s or other places)</a:t>
            </a:r>
          </a:p>
          <a:p>
            <a:pPr marL="109538" indent="0">
              <a:spcAft>
                <a:spcPts val="0"/>
              </a:spcAft>
              <a:buClr>
                <a:srgbClr val="F14E22"/>
              </a:buClr>
              <a:buNone/>
            </a:pPr>
            <a:r>
              <a:rPr lang="en-US" altLang="en-US" sz="2200" dirty="0">
                <a:solidFill>
                  <a:srgbClr val="212659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  and gives them coupon looking like a fish</a:t>
            </a:r>
          </a:p>
          <a:p>
            <a:pPr marL="109538" indent="0">
              <a:spcAft>
                <a:spcPts val="0"/>
              </a:spcAft>
              <a:buClr>
                <a:srgbClr val="F14E22"/>
              </a:buClr>
              <a:buNone/>
            </a:pPr>
            <a:r>
              <a:rPr lang="en-US" altLang="en-US" sz="22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   with a connect the dots game on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1000"/>
            <a:ext cx="35052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Sample Guerrilla Ideas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38163" y="838200"/>
            <a:ext cx="11195050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2438" indent="-342900"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Discount card/coupon that appreciates in value</a:t>
            </a:r>
          </a:p>
          <a:p>
            <a:pPr marL="452438" indent="-342900"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Theatre with speakers out front (bakery with smells)</a:t>
            </a:r>
          </a:p>
          <a:p>
            <a:pPr marL="452438" indent="-342900"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Ads in local newsletters/company newsletters/church bulletins</a:t>
            </a:r>
          </a:p>
          <a:p>
            <a:pPr marL="452438" indent="-342900">
              <a:buClr>
                <a:srgbClr val="F14E22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21265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2438" indent="-342900"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Airbnb </a:t>
            </a:r>
            <a:r>
              <a:rPr lang="en-US" sz="2400" dirty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does co-marketing campaign with Stayfree Feminine Pads to emphasize to women how clean and safe their accommodations are</a:t>
            </a:r>
            <a:r>
              <a:rPr lang="en-US" sz="2400" dirty="0" smtClean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452438" indent="-342900"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12659"/>
                </a:solidFill>
                <a:latin typeface="Verdana" panose="020B0604030504040204" pitchFamily="34" charset="0"/>
              </a:rPr>
              <a:t>Buzz marketing with models at coffee shop</a:t>
            </a:r>
          </a:p>
          <a:p>
            <a:pPr marL="452438" indent="-342900"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12659"/>
                </a:solidFill>
                <a:latin typeface="Verdana" panose="020B0604030504040204" pitchFamily="34" charset="0"/>
              </a:rPr>
              <a:t>Flowers on retailer tables</a:t>
            </a:r>
          </a:p>
          <a:p>
            <a:pPr marL="452438" indent="-342900">
              <a:buClr>
                <a:srgbClr val="F14E2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1265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2438" indent="-342900"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1265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45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charRg st="145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charRg st="145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charRg st="145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25475" y="1066800"/>
            <a:ext cx="113379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Mattress retailer sleep over</a:t>
            </a:r>
          </a:p>
          <a:p>
            <a:pPr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Huffington Post – What Time is </a:t>
            </a:r>
            <a:r>
              <a:rPr lang="en-US" altLang="en-US" sz="2400" dirty="0" err="1" smtClean="0">
                <a:solidFill>
                  <a:srgbClr val="212659"/>
                </a:solidFill>
                <a:latin typeface="Verdana" panose="020B0604030504040204" pitchFamily="34" charset="0"/>
              </a:rPr>
              <a:t>Superbowl</a:t>
            </a: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?</a:t>
            </a:r>
          </a:p>
          <a:p>
            <a:pPr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12659"/>
                </a:solidFill>
                <a:latin typeface="Verdana" panose="020B0604030504040204" pitchFamily="34" charset="0"/>
              </a:rPr>
              <a:t>Donuts for car repair shops</a:t>
            </a:r>
          </a:p>
          <a:p>
            <a:pPr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Mrs. Field Cookies---free cookies to blood banks</a:t>
            </a:r>
          </a:p>
          <a:p>
            <a:pPr>
              <a:lnSpc>
                <a:spcPct val="200000"/>
              </a:lnSpc>
              <a:spcAft>
                <a:spcPts val="1800"/>
              </a:spcAft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12659"/>
                </a:solidFill>
                <a:latin typeface="Verdana" panose="020B0604030504040204" pitchFamily="34" charset="0"/>
              </a:rPr>
              <a:t>Creative handout - at places where your targeted customers frequent</a:t>
            </a:r>
            <a:endParaRPr lang="en-US" altLang="en-US" sz="2000" dirty="0" smtClean="0">
              <a:solidFill>
                <a:srgbClr val="212659"/>
              </a:solidFill>
              <a:latin typeface="Verdana" panose="020B0604030504040204" pitchFamily="34" charset="0"/>
            </a:endParaRPr>
          </a:p>
          <a:p>
            <a:pPr>
              <a:buClr>
                <a:srgbClr val="F14E22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Pizza </a:t>
            </a:r>
            <a:r>
              <a:rPr lang="en-US" sz="2400" dirty="0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place cleverly employs the homeless around town to hold up signs with humorous message about the pizza place;</a:t>
            </a:r>
          </a:p>
          <a:p>
            <a:pPr>
              <a:lnSpc>
                <a:spcPct val="200000"/>
              </a:lnSpc>
              <a:buClr>
                <a:srgbClr val="F14E22"/>
              </a:buClr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12659"/>
              </a:solidFill>
              <a:latin typeface="Verdana" panose="020B0604030504040204" pitchFamily="34" charset="0"/>
            </a:endParaRPr>
          </a:p>
        </p:txBody>
      </p:sp>
      <p:pic>
        <p:nvPicPr>
          <p:cNvPr id="20482" name="Picture 4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64" y="1600200"/>
            <a:ext cx="4292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152400"/>
            <a:ext cx="113474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Sample Guerrilla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71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charRg st="71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charRg st="71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914400"/>
            <a:ext cx="11349038" cy="4741863"/>
          </a:xfrm>
        </p:spPr>
        <p:txBody>
          <a:bodyPr rtlCol="0">
            <a:noAutofit/>
          </a:bodyPr>
          <a:lstStyle/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Barter</a:t>
            </a:r>
            <a:r>
              <a:rPr lang="en-US" sz="1600" b="1" dirty="0" smtClean="0">
                <a:solidFill>
                  <a:srgbClr val="F14E22"/>
                </a:solidFill>
              </a:rPr>
              <a:t>: </a:t>
            </a:r>
            <a:r>
              <a:rPr lang="en-US" sz="1600" dirty="0"/>
              <a:t>Luvuyo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 smtClean="0">
                <a:solidFill>
                  <a:srgbClr val="F14E22"/>
                </a:solidFill>
              </a:rPr>
              <a:t>Co-marketing and Reciprocity</a:t>
            </a:r>
            <a:r>
              <a:rPr lang="en-US" sz="1600" b="1" dirty="0">
                <a:solidFill>
                  <a:srgbClr val="F14E22"/>
                </a:solidFill>
              </a:rPr>
              <a:t>: </a:t>
            </a:r>
            <a:r>
              <a:rPr lang="en-US" sz="1600" dirty="0"/>
              <a:t>Varsity Theater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Sharing:  </a:t>
            </a:r>
            <a:r>
              <a:rPr lang="en-US" sz="1600" dirty="0" smtClean="0"/>
              <a:t>Machines </a:t>
            </a:r>
            <a:r>
              <a:rPr lang="en-US" sz="1600" dirty="0"/>
              <a:t>during downtime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Opinion leaders:  </a:t>
            </a:r>
            <a:r>
              <a:rPr lang="en-US" sz="1600" dirty="0"/>
              <a:t>RIP clothing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Take advantage of surroundings: </a:t>
            </a:r>
            <a:r>
              <a:rPr lang="en-US" sz="1600" dirty="0">
                <a:solidFill>
                  <a:srgbClr val="F14E22"/>
                </a:solidFill>
              </a:rPr>
              <a:t> </a:t>
            </a:r>
            <a:r>
              <a:rPr lang="en-US" sz="1600" dirty="0" smtClean="0"/>
              <a:t>Flower </a:t>
            </a:r>
            <a:r>
              <a:rPr lang="en-US" sz="1600" dirty="0"/>
              <a:t>lady or </a:t>
            </a:r>
            <a:r>
              <a:rPr lang="en-US" sz="1600" dirty="0" smtClean="0"/>
              <a:t>Bongo or </a:t>
            </a:r>
            <a:r>
              <a:rPr lang="en-US" sz="1600" dirty="0"/>
              <a:t>pizza guy in Portland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Untapped resources you do not own: </a:t>
            </a:r>
            <a:r>
              <a:rPr lang="en-US" sz="1600" dirty="0"/>
              <a:t>E</a:t>
            </a:r>
            <a:r>
              <a:rPr lang="en-US" sz="1600" dirty="0" smtClean="0"/>
              <a:t>levator </a:t>
            </a:r>
            <a:r>
              <a:rPr lang="en-US" sz="1600" dirty="0"/>
              <a:t>(or any) doors or inserts </a:t>
            </a:r>
            <a:r>
              <a:rPr lang="en-US" sz="1600" dirty="0" smtClean="0"/>
              <a:t>into newspapers </a:t>
            </a:r>
            <a:r>
              <a:rPr lang="en-US" sz="1600" dirty="0"/>
              <a:t>or hairdressers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Untapped resources you do own:  </a:t>
            </a:r>
            <a:r>
              <a:rPr lang="en-US" sz="1600" dirty="0"/>
              <a:t>Enterprise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Networks:  </a:t>
            </a:r>
            <a:r>
              <a:rPr lang="en-US" sz="1600" dirty="0"/>
              <a:t>Get a Room guy and speaking 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Co-creation:  </a:t>
            </a:r>
            <a:r>
              <a:rPr lang="en-US" sz="1600" dirty="0"/>
              <a:t>YDE </a:t>
            </a:r>
            <a:endParaRPr lang="en-US" sz="1600" dirty="0">
              <a:solidFill>
                <a:srgbClr val="FFFF00"/>
              </a:solidFill>
            </a:endParaRP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Create missionaries:  </a:t>
            </a:r>
            <a:r>
              <a:rPr lang="en-US" sz="1600" dirty="0" err="1"/>
              <a:t>CAiCE</a:t>
            </a:r>
            <a:r>
              <a:rPr lang="en-US" sz="1600" dirty="0"/>
              <a:t> User Groups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Surprise:  </a:t>
            </a:r>
            <a:r>
              <a:rPr lang="en-US" sz="1600" dirty="0" smtClean="0"/>
              <a:t>Jewelry </a:t>
            </a:r>
            <a:r>
              <a:rPr lang="en-US" sz="1600" dirty="0"/>
              <a:t>store-free diamonds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Place products:  </a:t>
            </a:r>
            <a:r>
              <a:rPr lang="en-US" sz="1600" dirty="0"/>
              <a:t>Harley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>
                <a:solidFill>
                  <a:srgbClr val="F14E22"/>
                </a:solidFill>
              </a:rPr>
              <a:t>Create news:  </a:t>
            </a:r>
            <a:r>
              <a:rPr lang="en-US" sz="1600" dirty="0" smtClean="0"/>
              <a:t>Free </a:t>
            </a:r>
            <a:r>
              <a:rPr lang="en-US" sz="1600" dirty="0"/>
              <a:t>computer training for inner city youth</a:t>
            </a:r>
          </a:p>
          <a:p>
            <a:pPr marL="379476" indent="-342900">
              <a:tabLst>
                <a:tab pos="690016" algn="l"/>
                <a:tab pos="1485863" algn="l"/>
                <a:tab pos="3998284" algn="l"/>
              </a:tabLst>
              <a:defRPr/>
            </a:pPr>
            <a:r>
              <a:rPr lang="en-US" sz="1600" b="1" dirty="0" smtClean="0">
                <a:solidFill>
                  <a:srgbClr val="F14E22"/>
                </a:solidFill>
              </a:rPr>
              <a:t>Disguise </a:t>
            </a:r>
            <a:r>
              <a:rPr lang="en-US" sz="1600" b="1" smtClean="0">
                <a:solidFill>
                  <a:srgbClr val="F14E22"/>
                </a:solidFill>
              </a:rPr>
              <a:t>and stealth: </a:t>
            </a:r>
            <a:r>
              <a:rPr lang="en-US" sz="1600" dirty="0" smtClean="0"/>
              <a:t>Camera </a:t>
            </a:r>
            <a:r>
              <a:rPr lang="en-US" sz="1600" dirty="0"/>
              <a:t>and tourists</a:t>
            </a:r>
          </a:p>
          <a:p>
            <a:pPr marL="36576" indent="0" fontAlgn="auto">
              <a:spcAft>
                <a:spcPts val="0"/>
              </a:spcAft>
              <a:buFont typeface="Wingdings" panose="05000000000000000000" pitchFamily="2" charset="2"/>
              <a:buNone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" indent="0" fontAlgn="auto">
              <a:spcAft>
                <a:spcPts val="0"/>
              </a:spcAft>
              <a:buFont typeface="Wingdings" panose="05000000000000000000" pitchFamily="2" charset="2"/>
              <a:buNone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" indent="0" fontAlgn="auto">
              <a:spcAft>
                <a:spcPts val="0"/>
              </a:spcAft>
              <a:buFont typeface="Wingdings" panose="05000000000000000000" pitchFamily="2" charset="2"/>
              <a:buNone/>
              <a:tabLst>
                <a:tab pos="690016" algn="l"/>
                <a:tab pos="1485863" algn="l"/>
                <a:tab pos="3998284" algn="l"/>
              </a:tabLs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558800" y="73025"/>
            <a:ext cx="1134903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Techniques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62902"/>
            <a:ext cx="4556727" cy="210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torTheme_2016_Morris">
  <a:themeElements>
    <a:clrScheme name="Custom 1">
      <a:dk1>
        <a:srgbClr val="000099"/>
      </a:dk1>
      <a:lt1>
        <a:srgbClr val="FFFFFF"/>
      </a:lt1>
      <a:dk2>
        <a:srgbClr val="000099"/>
      </a:dk2>
      <a:lt2>
        <a:srgbClr val="FF0000"/>
      </a:lt2>
      <a:accent1>
        <a:srgbClr val="FFCC99"/>
      </a:accent1>
      <a:accent2>
        <a:srgbClr val="00A8A8"/>
      </a:accent2>
      <a:accent3>
        <a:srgbClr val="FFFFFF"/>
      </a:accent3>
      <a:accent4>
        <a:srgbClr val="000082"/>
      </a:accent4>
      <a:accent5>
        <a:srgbClr val="FFE2CA"/>
      </a:accent5>
      <a:accent6>
        <a:srgbClr val="009898"/>
      </a:accent6>
      <a:hlink>
        <a:srgbClr val="212659"/>
      </a:hlink>
      <a:folHlink>
        <a:srgbClr val="FF9933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ance 1">
        <a:dk1>
          <a:srgbClr val="54A8FF"/>
        </a:dk1>
        <a:lt1>
          <a:srgbClr val="FFFFCC"/>
        </a:lt1>
        <a:dk2>
          <a:srgbClr val="0000C2"/>
        </a:dk2>
        <a:lt2>
          <a:srgbClr val="FFFFCC"/>
        </a:lt2>
        <a:accent1>
          <a:srgbClr val="A8FFFF"/>
        </a:accent1>
        <a:accent2>
          <a:srgbClr val="00A8A8"/>
        </a:accent2>
        <a:accent3>
          <a:srgbClr val="AAAADD"/>
        </a:accent3>
        <a:accent4>
          <a:srgbClr val="DADAAE"/>
        </a:accent4>
        <a:accent5>
          <a:srgbClr val="D1FFFF"/>
        </a:accent5>
        <a:accent6>
          <a:srgbClr val="009898"/>
        </a:accent6>
        <a:hlink>
          <a:srgbClr val="0054A8"/>
        </a:hlink>
        <a:folHlink>
          <a:srgbClr val="FFFF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2">
        <a:dk1>
          <a:srgbClr val="54A8FF"/>
        </a:dk1>
        <a:lt1>
          <a:srgbClr val="FFFFFF"/>
        </a:lt1>
        <a:dk2>
          <a:srgbClr val="0101FF"/>
        </a:dk2>
        <a:lt2>
          <a:srgbClr val="FFFFFF"/>
        </a:lt2>
        <a:accent1>
          <a:srgbClr val="A8FFFF"/>
        </a:accent1>
        <a:accent2>
          <a:srgbClr val="00A8A8"/>
        </a:accent2>
        <a:accent3>
          <a:srgbClr val="AAAAFF"/>
        </a:accent3>
        <a:accent4>
          <a:srgbClr val="DADADA"/>
        </a:accent4>
        <a:accent5>
          <a:srgbClr val="D1FFFF"/>
        </a:accent5>
        <a:accent6>
          <a:srgbClr val="009898"/>
        </a:accent6>
        <a:hlink>
          <a:srgbClr val="0054A8"/>
        </a:hlink>
        <a:folHlink>
          <a:srgbClr val="FFFFE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torTheme_2016_Morris" id="{FE1EC719-2DD6-407C-8981-8686DAE0D08B}" vid="{C7502C77-6A5E-4575-ABB6-6BF5C345B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GatorTheme_2016_Morris</Template>
  <TotalTime>3432</TotalTime>
  <Words>1719</Words>
  <Application>Microsoft Office PowerPoint</Application>
  <PresentationFormat>Widescreen</PresentationFormat>
  <Paragraphs>236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Helvetica</vt:lpstr>
      <vt:lpstr>Verdana</vt:lpstr>
      <vt:lpstr>Wingdings</vt:lpstr>
      <vt:lpstr>Wingdings 3</vt:lpstr>
      <vt:lpstr>GatorTheme_2016_Morris</vt:lpstr>
      <vt:lpstr>The Guerrilla Approach</vt:lpstr>
      <vt:lpstr>Guerrilla behavior</vt:lpstr>
      <vt:lpstr>Guerrilla Marketing--defined</vt:lpstr>
      <vt:lpstr>Guerrilla behavior</vt:lpstr>
      <vt:lpstr>Sample Guerrilla Ideas</vt:lpstr>
      <vt:lpstr>Sample Guerrilla Ideas</vt:lpstr>
      <vt:lpstr>Sample Guerrilla Ideas</vt:lpstr>
      <vt:lpstr>Sample Guerrilla Ideas</vt:lpstr>
      <vt:lpstr>Techniques</vt:lpstr>
      <vt:lpstr>Dancing: The Guerrilla Way</vt:lpstr>
      <vt:lpstr>Guerrilla Budget: Local environmental nonprofit ($2,500 Monthly) </vt:lpstr>
      <vt:lpstr>How Harley Does Guerrilla</vt:lpstr>
      <vt:lpstr>Harley—Creating The Community</vt:lpstr>
      <vt:lpstr>3 Questions to Guide Your Efforts…</vt:lpstr>
      <vt:lpstr>Two Key Principles</vt:lpstr>
      <vt:lpstr>Emerging Guerrilla Forms…</vt:lpstr>
      <vt:lpstr>Some principles in viral efforts:</vt:lpstr>
      <vt:lpstr>Some principles in viral efforts:</vt:lpstr>
      <vt:lpstr>Buzz Perspectives (from M. Hughes)</vt:lpstr>
      <vt:lpstr>Buzz and Viral:  Honest Tea</vt:lpstr>
      <vt:lpstr>Low income entrepreneur:  Kelli</vt:lpstr>
      <vt:lpstr>Low income entrepreneur:  Ava</vt:lpstr>
      <vt:lpstr>Low income entrepreneur: Traci</vt:lpstr>
      <vt:lpstr>Low income entrepreneur: Sammy</vt:lpstr>
    </vt:vector>
  </TitlesOfParts>
  <Company>WCBA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Communications Strategy: The Guerilla Way</dc:title>
  <dc:creator>michael.morris</dc:creator>
  <cp:lastModifiedBy>Michael Morris</cp:lastModifiedBy>
  <cp:revision>72</cp:revision>
  <dcterms:created xsi:type="dcterms:W3CDTF">2008-10-02T19:13:27Z</dcterms:created>
  <dcterms:modified xsi:type="dcterms:W3CDTF">2023-01-14T00:18:59Z</dcterms:modified>
</cp:coreProperties>
</file>