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256" r:id="rId2"/>
    <p:sldId id="290" r:id="rId3"/>
    <p:sldId id="291" r:id="rId4"/>
    <p:sldId id="272" r:id="rId5"/>
    <p:sldId id="273" r:id="rId6"/>
    <p:sldId id="277" r:id="rId7"/>
    <p:sldId id="276" r:id="rId8"/>
    <p:sldId id="275" r:id="rId9"/>
    <p:sldId id="297" r:id="rId10"/>
    <p:sldId id="278" r:id="rId11"/>
    <p:sldId id="294" r:id="rId12"/>
    <p:sldId id="295" r:id="rId13"/>
    <p:sldId id="292" r:id="rId14"/>
    <p:sldId id="293" r:id="rId15"/>
    <p:sldId id="284" r:id="rId16"/>
    <p:sldId id="285" r:id="rId17"/>
    <p:sldId id="286" r:id="rId18"/>
    <p:sldId id="287" r:id="rId19"/>
    <p:sldId id="288" r:id="rId20"/>
    <p:sldId id="296" r:id="rId21"/>
    <p:sldId id="29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3830A-468C-4F0F-962C-9BAAAD0F4B15}" type="datetimeFigureOut">
              <a:rPr lang="en-US" smtClean="0"/>
              <a:t>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D79CB-5F26-4450-A210-7B2712FCCB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563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FC4B791-D582-400A-9216-C5AC04BE9860}" type="datetimeFigureOut">
              <a:rPr lang="en-US" smtClean="0"/>
              <a:pPr/>
              <a:t>1/13/2023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CC3453D-DE06-424F-A80C-56F32C950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11375"/>
            <a:ext cx="9144000" cy="1470025"/>
          </a:xfrm>
        </p:spPr>
        <p:txBody>
          <a:bodyPr>
            <a:noAutofit/>
          </a:bodyPr>
          <a:lstStyle/>
          <a:p>
            <a:pPr marL="914400" indent="-914400" algn="l"/>
            <a:r>
              <a:rPr lang="en-US" sz="3600" dirty="0" smtClean="0">
                <a:solidFill>
                  <a:schemeClr val="tx1"/>
                </a:solidFill>
              </a:rPr>
              <a:t>      </a:t>
            </a:r>
            <a:r>
              <a:rPr lang="en-US" sz="4200" dirty="0" smtClean="0">
                <a:solidFill>
                  <a:schemeClr val="bg1"/>
                </a:solidFill>
                <a:effectLst/>
                <a:latin typeface="+mn-lt"/>
              </a:rPr>
              <a:t>Leverage, Risk, Guerrilla:</a:t>
            </a:r>
            <a:r>
              <a:rPr lang="en-US" sz="4200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en-US" sz="4200" dirty="0" smtClean="0">
                <a:solidFill>
                  <a:schemeClr val="bg1"/>
                </a:solidFill>
                <a:latin typeface="+mn-lt"/>
              </a:rPr>
            </a:br>
            <a:r>
              <a:rPr lang="en-US" sz="2500" i="1" dirty="0" smtClean="0">
                <a:solidFill>
                  <a:srgbClr val="00B0F0"/>
                </a:solidFill>
              </a:rPr>
              <a:t>Getting Resources when YOU have no Resources</a:t>
            </a:r>
            <a:endParaRPr lang="en-US" sz="2500" i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5625" y="4419600"/>
            <a:ext cx="7796550" cy="1752600"/>
          </a:xfrm>
        </p:spPr>
        <p:txBody>
          <a:bodyPr>
            <a:noAutofit/>
          </a:bodyPr>
          <a:lstStyle/>
          <a:p>
            <a:r>
              <a:rPr lang="en-US" sz="1600" dirty="0" smtClean="0">
                <a:solidFill>
                  <a:srgbClr val="FFFF00"/>
                </a:solidFill>
              </a:rPr>
              <a:t>Dr. Michael H. Morris</a:t>
            </a:r>
          </a:p>
          <a:p>
            <a:r>
              <a:rPr lang="en-US" sz="1600" dirty="0" smtClean="0">
                <a:solidFill>
                  <a:srgbClr val="FFFF00"/>
                </a:solidFill>
              </a:rPr>
              <a:t>Professor of Entrepreneurship and Social Innovation</a:t>
            </a:r>
          </a:p>
          <a:p>
            <a:r>
              <a:rPr lang="en-US" sz="1600" dirty="0" err="1" smtClean="0">
                <a:solidFill>
                  <a:srgbClr val="FFFF00"/>
                </a:solidFill>
              </a:rPr>
              <a:t>Keough</a:t>
            </a:r>
            <a:r>
              <a:rPr lang="en-US" sz="1600" dirty="0" smtClean="0">
                <a:solidFill>
                  <a:srgbClr val="FFFF00"/>
                </a:solidFill>
              </a:rPr>
              <a:t> School of Global Affairs</a:t>
            </a:r>
          </a:p>
          <a:p>
            <a:r>
              <a:rPr lang="en-US" sz="1600" dirty="0" smtClean="0">
                <a:solidFill>
                  <a:srgbClr val="FFFF00"/>
                </a:solidFill>
              </a:rPr>
              <a:t>University of Notre Dame</a:t>
            </a:r>
          </a:p>
          <a:p>
            <a:endParaRPr lang="en-US" sz="16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More Examples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n-US" sz="2600" dirty="0" smtClean="0"/>
              <a:t>Advertising on the ceiling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n-US" sz="2600" dirty="0" smtClean="0"/>
              <a:t>Hair dressers for dinner</a:t>
            </a:r>
          </a:p>
          <a:p>
            <a:pPr>
              <a:lnSpc>
                <a:spcPct val="80000"/>
              </a:lnSpc>
              <a:buClr>
                <a:srgbClr val="FFFF00"/>
              </a:buClr>
            </a:pPr>
            <a:r>
              <a:rPr lang="en-US" sz="2600" dirty="0" smtClean="0"/>
              <a:t>Locate “champions” (key clients) for your business and give them something special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n-US" sz="2600" dirty="0" smtClean="0"/>
              <a:t>Reciprocal advertising – you mention me and I’ll mention you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n-US" sz="2600" dirty="0" smtClean="0"/>
              <a:t>Barter for unutilized space (windows, table tents, bulletin boards, dressing room mirrors)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n-US" sz="2600" dirty="0" smtClean="0"/>
              <a:t>Theatre with speakers out front (bakery with smells)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n-US" sz="2600" dirty="0" smtClean="0"/>
              <a:t>Buzz marketing with models at coffee shop</a:t>
            </a:r>
          </a:p>
          <a:p>
            <a:pPr>
              <a:lnSpc>
                <a:spcPct val="90000"/>
              </a:lnSpc>
              <a:buClr>
                <a:srgbClr val="FFFF00"/>
              </a:buClr>
            </a:pPr>
            <a:r>
              <a:rPr lang="en-US" sz="2600" dirty="0" smtClean="0"/>
              <a:t>Donuts for car repair shops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Appear in other people’s ads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On the field at halftime of the Super Bowl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Sponsorship of clubs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Road rallies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Biker gatherings (e.g., Daytona)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Employees wear the clothing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Factory tours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Market research from riding with customers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Strong interaction with and support for dealers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How Harley does guerrilla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778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They don’t try to define the mystique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They play on the desire for freedom and action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The owners are customers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Fundamental belief that there is no substitute for the best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Refuse to act like the competition</a:t>
            </a:r>
          </a:p>
          <a:p>
            <a:pPr eaLnBrk="1" hangingPunct="1">
              <a:buClr>
                <a:srgbClr val="0070C0"/>
              </a:buClr>
            </a:pPr>
            <a:r>
              <a:rPr lang="en-US" altLang="en-US" sz="2400" dirty="0" smtClean="0"/>
              <a:t>Sense of emotional bond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Harley—creating the community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570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2800" u="sng" dirty="0" smtClean="0">
                <a:solidFill>
                  <a:srgbClr val="FFFF00"/>
                </a:solidFill>
              </a:rPr>
              <a:t>Viral Marketing</a:t>
            </a:r>
            <a:r>
              <a:rPr lang="en-US" altLang="en-US" sz="2800" dirty="0" smtClean="0"/>
              <a:t>:  </a:t>
            </a:r>
            <a:r>
              <a:rPr lang="en-US" altLang="en-US" sz="2400" dirty="0" smtClean="0"/>
              <a:t>attempts to get individuals to pass along a marketing message to others, creating a potential for exponential growth in message exposure and influence</a:t>
            </a:r>
          </a:p>
          <a:p>
            <a:pPr eaLnBrk="1" hangingPunct="1"/>
            <a:endParaRPr lang="en-US" altLang="en-US" sz="2800" dirty="0" smtClean="0"/>
          </a:p>
          <a:p>
            <a:pPr eaLnBrk="1" hangingPunct="1"/>
            <a:r>
              <a:rPr lang="en-US" altLang="en-US" sz="2800" u="sng" dirty="0" smtClean="0">
                <a:solidFill>
                  <a:srgbClr val="FFFF00"/>
                </a:solidFill>
              </a:rPr>
              <a:t>Buzz Marketing</a:t>
            </a:r>
            <a:r>
              <a:rPr lang="en-US" altLang="en-US" sz="2800" dirty="0" smtClean="0"/>
              <a:t>:  </a:t>
            </a:r>
            <a:r>
              <a:rPr lang="en-US" altLang="en-US" sz="2400" dirty="0" smtClean="0"/>
              <a:t>creating and leveraging a ‘buzz’ by generating excitement, infatuation, missionary zeal through some sort of </a:t>
            </a:r>
            <a:r>
              <a:rPr lang="en-US" altLang="en-US" sz="2400" dirty="0" err="1" smtClean="0"/>
              <a:t>grassroot</a:t>
            </a:r>
            <a:r>
              <a:rPr lang="en-US" altLang="en-US" sz="2400" dirty="0" smtClean="0"/>
              <a:t> initiative</a:t>
            </a:r>
          </a:p>
          <a:p>
            <a:pPr eaLnBrk="1" hangingPunct="1"/>
            <a:endParaRPr lang="en-US" altLang="en-US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B0F0"/>
                </a:solidFill>
              </a:rPr>
              <a:t>Emerging guerrilla </a:t>
            </a:r>
            <a:r>
              <a:rPr lang="en-US" sz="3600" b="1" dirty="0">
                <a:solidFill>
                  <a:srgbClr val="00B0F0"/>
                </a:solidFill>
              </a:rPr>
              <a:t>f</a:t>
            </a:r>
            <a:r>
              <a:rPr lang="en-US" sz="3600" b="1" dirty="0" smtClean="0">
                <a:solidFill>
                  <a:srgbClr val="00B0F0"/>
                </a:solidFill>
              </a:rPr>
              <a:t>orms…</a:t>
            </a:r>
            <a:endParaRPr lang="en-US" sz="3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464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Give away products or services- </a:t>
            </a:r>
            <a:r>
              <a:rPr lang="en-US" altLang="en-US" sz="2400" dirty="0" smtClean="0">
                <a:solidFill>
                  <a:srgbClr val="00B0F0"/>
                </a:solidFill>
              </a:rPr>
              <a:t>free</a:t>
            </a:r>
            <a:r>
              <a:rPr lang="en-US" altLang="en-US" sz="2400" dirty="0" smtClean="0"/>
              <a:t> is a beloved word</a:t>
            </a:r>
          </a:p>
          <a:p>
            <a:pPr eaLnBrk="1" hangingPunct="1"/>
            <a:r>
              <a:rPr lang="en-US" altLang="en-US" sz="2400" dirty="0" smtClean="0"/>
              <a:t>Provide for effortless transfer to others</a:t>
            </a:r>
          </a:p>
          <a:p>
            <a:pPr eaLnBrk="1" hangingPunct="1"/>
            <a:r>
              <a:rPr lang="en-US" altLang="en-US" sz="2400" dirty="0" smtClean="0"/>
              <a:t>Ensure it scales easily from small to very large in terms of moving from server to server</a:t>
            </a:r>
          </a:p>
          <a:p>
            <a:pPr eaLnBrk="1" hangingPunct="1"/>
            <a:r>
              <a:rPr lang="en-US" altLang="en-US" sz="2400" dirty="0" smtClean="0"/>
              <a:t>Exploit common motivations and behaviors (greed, fear, desire to be loved or popular or understood, desire to be cool)</a:t>
            </a:r>
          </a:p>
          <a:p>
            <a:pPr eaLnBrk="1" hangingPunct="1"/>
            <a:r>
              <a:rPr lang="en-US" altLang="en-US" sz="2400" dirty="0" smtClean="0"/>
              <a:t>Utilize existing communications networks (each of us has a network---think just of a waiter’s or waitresses contacts)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600" b="1" dirty="0" smtClean="0">
                <a:solidFill>
                  <a:srgbClr val="FFFF00"/>
                </a:solidFill>
              </a:rPr>
              <a:t>Some principles in viral efforts: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263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Risk mitigation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Willingness to pursue actions that a represent a meaningful chance of significant loss</a:t>
            </a:r>
          </a:p>
          <a:p>
            <a:endParaRPr lang="en-US" sz="2400" dirty="0" smtClean="0"/>
          </a:p>
          <a:p>
            <a:r>
              <a:rPr lang="en-US" sz="2400" dirty="0" smtClean="0"/>
              <a:t>Entrepreneurs are not high risk-takers</a:t>
            </a:r>
          </a:p>
          <a:p>
            <a:endParaRPr lang="en-US" sz="2400" dirty="0" smtClean="0"/>
          </a:p>
          <a:p>
            <a:r>
              <a:rPr lang="en-US" sz="2400" dirty="0" smtClean="0"/>
              <a:t>What is calculated risk taking? </a:t>
            </a:r>
          </a:p>
          <a:p>
            <a:endParaRPr lang="en-US" sz="2400" dirty="0" smtClean="0"/>
          </a:p>
          <a:p>
            <a:r>
              <a:rPr lang="en-US" sz="2400" dirty="0" smtClean="0"/>
              <a:t>How the entrepreneur </a:t>
            </a:r>
            <a:r>
              <a:rPr lang="en-US" sz="2400" u="sng" dirty="0" smtClean="0"/>
              <a:t>sees</a:t>
            </a:r>
            <a:r>
              <a:rPr lang="en-US" sz="2400" dirty="0" smtClean="0"/>
              <a:t> risk, and how she </a:t>
            </a:r>
            <a:r>
              <a:rPr lang="en-US" sz="2400" u="sng" dirty="0" smtClean="0"/>
              <a:t>approaches</a:t>
            </a:r>
            <a:r>
              <a:rPr lang="en-US" sz="2400" dirty="0" smtClean="0"/>
              <a:t> risk  </a:t>
            </a:r>
          </a:p>
        </p:txBody>
      </p:sp>
    </p:spTree>
    <p:extLst>
      <p:ext uri="{BB962C8B-B14F-4D97-AF65-F5344CB8AC3E}">
        <p14:creationId xmlns:p14="http://schemas.microsoft.com/office/powerpoint/2010/main" val="1800721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How the entrepreneur </a:t>
            </a:r>
            <a:r>
              <a:rPr lang="en-US" sz="3600" b="1" u="sng" dirty="0" smtClean="0">
                <a:solidFill>
                  <a:srgbClr val="FFFF00"/>
                </a:solidFill>
              </a:rPr>
              <a:t>sees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smtClean="0">
                <a:solidFill>
                  <a:srgbClr val="00B0F0"/>
                </a:solidFill>
              </a:rPr>
              <a:t>risk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467600" cy="4525963"/>
          </a:xfrm>
        </p:spPr>
        <p:txBody>
          <a:bodyPr>
            <a:noAutofit/>
          </a:bodyPr>
          <a:lstStyle/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2000" dirty="0" smtClean="0"/>
              <a:t>A loss of $10,000 is felt more strongly than a gain of $10,000</a:t>
            </a:r>
          </a:p>
          <a:p>
            <a:pPr>
              <a:buNone/>
            </a:pPr>
            <a:r>
              <a:rPr lang="en-US" sz="1400" dirty="0" smtClean="0"/>
              <a:t>	</a:t>
            </a:r>
            <a:r>
              <a:rPr lang="en-US" sz="1600" dirty="0" smtClean="0"/>
              <a:t>-With a choice between a</a:t>
            </a:r>
            <a:r>
              <a:rPr lang="en-US" sz="1600" u="sng" dirty="0" smtClean="0"/>
              <a:t> 50% chance of losing $1000</a:t>
            </a:r>
            <a:r>
              <a:rPr lang="en-US" sz="1600" dirty="0" smtClean="0"/>
              <a:t> or a </a:t>
            </a:r>
            <a:r>
              <a:rPr lang="en-US" sz="1600" u="sng" dirty="0" smtClean="0"/>
              <a:t>certain loss of $500</a:t>
            </a:r>
            <a:r>
              <a:rPr lang="en-US" sz="1600" dirty="0" smtClean="0"/>
              <a:t>, they will choose the former</a:t>
            </a:r>
          </a:p>
          <a:p>
            <a:pPr>
              <a:buNone/>
            </a:pPr>
            <a:r>
              <a:rPr lang="en-US" sz="1600" dirty="0" smtClean="0"/>
              <a:t>	-With a choice between a </a:t>
            </a:r>
            <a:r>
              <a:rPr lang="en-US" sz="1600" u="sng" dirty="0" smtClean="0"/>
              <a:t>50% chance of gaining $1000</a:t>
            </a:r>
            <a:r>
              <a:rPr lang="en-US" sz="1600" dirty="0" smtClean="0"/>
              <a:t> or </a:t>
            </a:r>
            <a:r>
              <a:rPr lang="en-US" sz="1600" u="sng" dirty="0" smtClean="0"/>
              <a:t>certain gain of $500</a:t>
            </a:r>
            <a:r>
              <a:rPr lang="en-US" sz="1600" dirty="0" smtClean="0"/>
              <a:t>, they will choose the latter </a:t>
            </a:r>
          </a:p>
          <a:p>
            <a:endParaRPr lang="en-US" sz="1400" dirty="0" smtClean="0"/>
          </a:p>
          <a:p>
            <a:r>
              <a:rPr lang="en-US" sz="2000" dirty="0" smtClean="0"/>
              <a:t>Avoid risk when focusing on gains but seek risk the focusing on losses</a:t>
            </a:r>
          </a:p>
          <a:p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0274995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We tend to see risk in terms of loss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Risk = f (magnitude of    x    (probability of</a:t>
            </a:r>
          </a:p>
          <a:p>
            <a:pPr>
              <a:buNone/>
            </a:pPr>
            <a:r>
              <a:rPr lang="en-US" sz="2400" dirty="0" smtClean="0"/>
              <a:t>			loss)			loss)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This is summed across key risk factors---what are they???</a:t>
            </a:r>
          </a:p>
          <a:p>
            <a:endParaRPr lang="en-US" sz="2400" dirty="0" smtClean="0"/>
          </a:p>
          <a:p>
            <a:r>
              <a:rPr lang="en-US" sz="2400" dirty="0" smtClean="0"/>
              <a:t>Translate these into day to day realities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96423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How the entrepreneur </a:t>
            </a:r>
            <a:r>
              <a:rPr lang="en-US" sz="3600" b="1" u="sng" dirty="0" smtClean="0">
                <a:solidFill>
                  <a:srgbClr val="00B0F0"/>
                </a:solidFill>
              </a:rPr>
              <a:t>manages</a:t>
            </a:r>
            <a:r>
              <a:rPr lang="en-US" sz="3600" b="1" dirty="0" smtClean="0">
                <a:solidFill>
                  <a:srgbClr val="00B0F0"/>
                </a:solidFill>
              </a:rPr>
              <a:t> risk</a:t>
            </a:r>
            <a:endParaRPr lang="en-US" sz="3600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FF00"/>
              </a:buClr>
            </a:pPr>
            <a:r>
              <a:rPr lang="en-US" sz="2400" dirty="0" smtClean="0"/>
              <a:t>Share the risk</a:t>
            </a:r>
          </a:p>
          <a:p>
            <a:pPr>
              <a:buClr>
                <a:srgbClr val="FFFF00"/>
              </a:buClr>
            </a:pPr>
            <a:endParaRPr lang="en-US" sz="2400" dirty="0" smtClean="0"/>
          </a:p>
          <a:p>
            <a:pPr>
              <a:buClr>
                <a:srgbClr val="FFFF00"/>
              </a:buClr>
            </a:pPr>
            <a:r>
              <a:rPr lang="en-US" sz="2400" dirty="0" smtClean="0"/>
              <a:t>Stage the risk</a:t>
            </a:r>
          </a:p>
          <a:p>
            <a:pPr>
              <a:buClr>
                <a:srgbClr val="FFFF00"/>
              </a:buClr>
            </a:pPr>
            <a:endParaRPr lang="en-US" sz="2400" dirty="0" smtClean="0"/>
          </a:p>
          <a:p>
            <a:pPr>
              <a:buClr>
                <a:srgbClr val="FFFF00"/>
              </a:buClr>
            </a:pPr>
            <a:r>
              <a:rPr lang="en-US" sz="2400" dirty="0" smtClean="0"/>
              <a:t>Isolate the risk</a:t>
            </a:r>
          </a:p>
          <a:p>
            <a:pPr>
              <a:buClr>
                <a:srgbClr val="FFFF00"/>
              </a:buClr>
            </a:pPr>
            <a:endParaRPr lang="en-US" sz="2400" dirty="0" smtClean="0"/>
          </a:p>
          <a:p>
            <a:pPr>
              <a:buClr>
                <a:srgbClr val="FFFF00"/>
              </a:buClr>
            </a:pPr>
            <a:r>
              <a:rPr lang="en-US" sz="2400" dirty="0" smtClean="0"/>
              <a:t>Lessen the risk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81458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12 examples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 numCol="2">
            <a:noAutofit/>
          </a:bodyPr>
          <a:lstStyle/>
          <a:p>
            <a:r>
              <a:rPr lang="en-US" sz="2400" dirty="0" smtClean="0"/>
              <a:t>Lessen fixed costs</a:t>
            </a:r>
          </a:p>
          <a:p>
            <a:r>
              <a:rPr lang="en-US" sz="2400" dirty="0" smtClean="0"/>
              <a:t>Carry inventory on consignment</a:t>
            </a:r>
          </a:p>
          <a:p>
            <a:r>
              <a:rPr lang="en-US" sz="2400" dirty="0" smtClean="0"/>
              <a:t>Outsource</a:t>
            </a:r>
          </a:p>
          <a:p>
            <a:r>
              <a:rPr lang="en-US" sz="2400" dirty="0" smtClean="0"/>
              <a:t>Use contract labor</a:t>
            </a:r>
          </a:p>
          <a:p>
            <a:r>
              <a:rPr lang="en-US" sz="2400" dirty="0" smtClean="0"/>
              <a:t>Test markets/staged rollouts</a:t>
            </a:r>
          </a:p>
          <a:p>
            <a:r>
              <a:rPr lang="en-US" sz="2400" dirty="0" smtClean="0"/>
              <a:t>Sales on commission</a:t>
            </a:r>
          </a:p>
          <a:p>
            <a:r>
              <a:rPr lang="en-US" sz="2400" dirty="0" smtClean="0"/>
              <a:t>Hold less inventory (longer OCT)</a:t>
            </a:r>
          </a:p>
          <a:p>
            <a:r>
              <a:rPr lang="en-US" sz="2400" dirty="0" smtClean="0"/>
              <a:t>Delay payables/shorten receivables</a:t>
            </a:r>
          </a:p>
          <a:p>
            <a:r>
              <a:rPr lang="en-US" sz="2400" dirty="0" smtClean="0"/>
              <a:t>Longer term contracts with key customers or volume purchase deals</a:t>
            </a:r>
          </a:p>
          <a:p>
            <a:r>
              <a:rPr lang="en-US" sz="2400" dirty="0" smtClean="0"/>
              <a:t>Lock in prices with suppliers</a:t>
            </a:r>
          </a:p>
          <a:p>
            <a:r>
              <a:rPr lang="en-US" sz="2400" dirty="0" smtClean="0"/>
              <a:t>Collaborate with competitors (e.g., on sales, purchases, technology)</a:t>
            </a:r>
          </a:p>
          <a:p>
            <a:r>
              <a:rPr lang="en-US" sz="2400" dirty="0" smtClean="0"/>
              <a:t>Bundle products</a:t>
            </a:r>
          </a:p>
        </p:txBody>
      </p:sp>
    </p:spTree>
    <p:extLst>
      <p:ext uri="{BB962C8B-B14F-4D97-AF65-F5344CB8AC3E}">
        <p14:creationId xmlns:p14="http://schemas.microsoft.com/office/powerpoint/2010/main" val="1036953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Bootstrapping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7467600" cy="4221163"/>
          </a:xfrm>
        </p:spPr>
        <p:txBody>
          <a:bodyPr>
            <a:normAutofit/>
          </a:bodyPr>
          <a:lstStyle/>
          <a:p>
            <a:pPr>
              <a:buClr>
                <a:srgbClr val="00B0F0"/>
              </a:buClr>
            </a:pPr>
            <a:r>
              <a:rPr lang="en-US" sz="2400" dirty="0" smtClean="0"/>
              <a:t>Trying to start something when you have little to nothing in the way of resources</a:t>
            </a:r>
          </a:p>
          <a:p>
            <a:pPr marL="36576" indent="0">
              <a:buClr>
                <a:srgbClr val="00B0F0"/>
              </a:buClr>
              <a:buNone/>
            </a:pPr>
            <a:endParaRPr lang="en-US" sz="2400" dirty="0" smtClean="0"/>
          </a:p>
          <a:p>
            <a:pPr>
              <a:buClr>
                <a:srgbClr val="00B0F0"/>
              </a:buClr>
            </a:pPr>
            <a:r>
              <a:rPr lang="en-US" sz="2400" dirty="0" smtClean="0"/>
              <a:t>…So you pull your self up by your bootstraps</a:t>
            </a:r>
          </a:p>
          <a:p>
            <a:pPr>
              <a:buClr>
                <a:srgbClr val="00B0F0"/>
              </a:buClr>
            </a:pPr>
            <a:endParaRPr lang="en-US" sz="2400" dirty="0"/>
          </a:p>
          <a:p>
            <a:pPr>
              <a:buClr>
                <a:srgbClr val="00B0F0"/>
              </a:buClr>
            </a:pPr>
            <a:r>
              <a:rPr lang="en-US" sz="2400" dirty="0" smtClean="0"/>
              <a:t>Tends to refer to bootstrapping financially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677276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Effectuation </a:t>
            </a:r>
            <a:r>
              <a:rPr lang="en-US" sz="3100" b="1" i="1" dirty="0" smtClean="0">
                <a:solidFill>
                  <a:srgbClr val="FFFF00"/>
                </a:solidFill>
              </a:rPr>
              <a:t>(versus causal reasoning)</a:t>
            </a:r>
            <a:endParaRPr lang="en-US" sz="3100" b="1" i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-</a:t>
            </a:r>
            <a:r>
              <a:rPr lang="en-US" dirty="0"/>
              <a:t>preparing a meal</a:t>
            </a:r>
          </a:p>
          <a:p>
            <a:r>
              <a:rPr lang="en-US" dirty="0"/>
              <a:t>-role of expertise---expert entrepreneurs</a:t>
            </a:r>
          </a:p>
          <a:p>
            <a:r>
              <a:rPr lang="en-US" dirty="0"/>
              <a:t>-future in unknowable, unpredictable, </a:t>
            </a:r>
            <a:r>
              <a:rPr lang="en-US" dirty="0" smtClean="0"/>
              <a:t>uncontrollable</a:t>
            </a:r>
          </a:p>
          <a:p>
            <a:pPr marL="36576" indent="0">
              <a:buNone/>
            </a:pPr>
            <a:endParaRPr lang="en-US" dirty="0"/>
          </a:p>
          <a:p>
            <a:r>
              <a:rPr lang="en-US" dirty="0"/>
              <a:t>s</a:t>
            </a:r>
            <a:r>
              <a:rPr lang="en-US" dirty="0" smtClean="0"/>
              <a:t>ome principles </a:t>
            </a:r>
            <a:endParaRPr lang="en-US" dirty="0"/>
          </a:p>
          <a:p>
            <a:pPr marL="285750" indent="1588">
              <a:buFont typeface="Wingdings" panose="05000000000000000000" pitchFamily="2" charset="2"/>
              <a:buChar char="q"/>
            </a:pPr>
            <a:r>
              <a:rPr lang="en-US" dirty="0"/>
              <a:t> Bird-in-hand (start with your means) </a:t>
            </a:r>
          </a:p>
          <a:p>
            <a:pPr marL="285750" indent="1588">
              <a:buFont typeface="Wingdings" panose="05000000000000000000" pitchFamily="2" charset="2"/>
              <a:buChar char="q"/>
            </a:pPr>
            <a:r>
              <a:rPr lang="en-US" dirty="0"/>
              <a:t> Affordable Loss (focus on the downside risk)</a:t>
            </a:r>
          </a:p>
          <a:p>
            <a:pPr marL="285750" indent="1588">
              <a:buFont typeface="Wingdings" panose="05000000000000000000" pitchFamily="2" charset="2"/>
              <a:buChar char="q"/>
            </a:pPr>
            <a:r>
              <a:rPr lang="en-US" dirty="0"/>
              <a:t> Lemonade (leverage contingencies)</a:t>
            </a:r>
          </a:p>
          <a:p>
            <a:pPr marL="285750" indent="1588">
              <a:buFont typeface="Wingdings" panose="05000000000000000000" pitchFamily="2" charset="2"/>
              <a:buChar char="q"/>
            </a:pPr>
            <a:r>
              <a:rPr lang="en-US" dirty="0"/>
              <a:t> Patchwork Quilt (form partnerships)  </a:t>
            </a:r>
          </a:p>
          <a:p>
            <a:pPr marL="285750" indent="1588">
              <a:buFont typeface="Wingdings" panose="05000000000000000000" pitchFamily="2" charset="2"/>
              <a:buChar char="q"/>
            </a:pPr>
            <a:r>
              <a:rPr lang="en-US" dirty="0"/>
              <a:t> Pilot-in-the-plane (control v. predict) </a:t>
            </a:r>
            <a:endParaRPr lang="en-US" dirty="0" smtClean="0"/>
          </a:p>
          <a:p>
            <a:pPr marL="285750" indent="1588">
              <a:buFont typeface="Wingdings" panose="05000000000000000000" pitchFamily="2" charset="2"/>
              <a:buChar char="q"/>
            </a:pPr>
            <a:endParaRPr lang="en-US" dirty="0"/>
          </a:p>
          <a:p>
            <a:r>
              <a:rPr lang="en-US" dirty="0"/>
              <a:t>-the need for both depending upon circumstances---what circumstances?</a:t>
            </a:r>
          </a:p>
        </p:txBody>
      </p:sp>
    </p:spTree>
    <p:extLst>
      <p:ext uri="{BB962C8B-B14F-4D97-AF65-F5344CB8AC3E}">
        <p14:creationId xmlns:p14="http://schemas.microsoft.com/office/powerpoint/2010/main" val="39429630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Leveraging through customer funding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00B0F0"/>
                </a:solidFill>
              </a:rPr>
              <a:t>Pay-in-advance models: Consultants, architects, Dell. Nearly all services, too.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00B0F0"/>
                </a:solidFill>
              </a:rPr>
              <a:t>Matchmaker models: eBay, </a:t>
            </a:r>
            <a:r>
              <a:rPr lang="en-US" altLang="en-US" dirty="0" smtClean="0">
                <a:solidFill>
                  <a:srgbClr val="00B0F0"/>
                </a:solidFill>
              </a:rPr>
              <a:t>Expedia, </a:t>
            </a:r>
            <a:r>
              <a:rPr lang="en-US" altLang="en-US" dirty="0" err="1" smtClean="0">
                <a:solidFill>
                  <a:srgbClr val="00B0F0"/>
                </a:solidFill>
              </a:rPr>
              <a:t>airbnb</a:t>
            </a:r>
            <a:endParaRPr lang="en-US" altLang="en-US" dirty="0">
              <a:solidFill>
                <a:srgbClr val="00B0F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00B0F0"/>
                </a:solidFill>
              </a:rPr>
              <a:t>Subscription models: Periodicals, Netflix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00B0F0"/>
                </a:solidFill>
              </a:rPr>
              <a:t>Scarcity models: </a:t>
            </a:r>
            <a:r>
              <a:rPr lang="en-US" altLang="en-US" dirty="0" smtClean="0">
                <a:solidFill>
                  <a:srgbClr val="00B0F0"/>
                </a:solidFill>
              </a:rPr>
              <a:t>Zara, </a:t>
            </a:r>
            <a:r>
              <a:rPr lang="en-US" altLang="en-US" dirty="0" err="1" smtClean="0">
                <a:solidFill>
                  <a:srgbClr val="00B0F0"/>
                </a:solidFill>
              </a:rPr>
              <a:t>vente-privee</a:t>
            </a:r>
            <a:r>
              <a:rPr lang="en-US" altLang="en-US" dirty="0" smtClean="0">
                <a:solidFill>
                  <a:srgbClr val="00B0F0"/>
                </a:solidFill>
              </a:rPr>
              <a:t> </a:t>
            </a:r>
            <a:endParaRPr lang="en-US" altLang="en-US" dirty="0">
              <a:solidFill>
                <a:srgbClr val="00B0F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dirty="0">
                <a:solidFill>
                  <a:srgbClr val="00B0F0"/>
                </a:solidFill>
              </a:rPr>
              <a:t>Service-to-product models: </a:t>
            </a:r>
            <a:r>
              <a:rPr lang="en-US" altLang="en-US" dirty="0" smtClean="0">
                <a:solidFill>
                  <a:srgbClr val="00B0F0"/>
                </a:solidFill>
              </a:rPr>
              <a:t>Microsoft, goviral.com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296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86836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Sample bootstrapping approaches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029200"/>
          </a:xfrm>
        </p:spPr>
        <p:txBody>
          <a:bodyPr numCol="2">
            <a:normAutofit fontScale="92500" lnSpcReduction="20000"/>
          </a:bodyPr>
          <a:lstStyle/>
          <a:p>
            <a:pPr>
              <a:buClr>
                <a:srgbClr val="FFFF00"/>
              </a:buClr>
            </a:pPr>
            <a:r>
              <a:rPr lang="en-US" sz="1800" dirty="0"/>
              <a:t>Use of owner’s credit card </a:t>
            </a:r>
          </a:p>
          <a:p>
            <a:pPr>
              <a:buClr>
                <a:srgbClr val="FFFF00"/>
              </a:buClr>
            </a:pPr>
            <a:r>
              <a:rPr lang="en-US" sz="1800" dirty="0"/>
              <a:t>Loan from relatives/friends </a:t>
            </a:r>
          </a:p>
          <a:p>
            <a:pPr>
              <a:buClr>
                <a:srgbClr val="FFFF00"/>
              </a:buClr>
            </a:pPr>
            <a:r>
              <a:rPr lang="en-US" sz="1800" dirty="0"/>
              <a:t>Withholding manager’s salary</a:t>
            </a:r>
          </a:p>
          <a:p>
            <a:pPr>
              <a:buClr>
                <a:srgbClr val="FFFF00"/>
              </a:buClr>
            </a:pPr>
            <a:r>
              <a:rPr lang="en-US" sz="1800" dirty="0"/>
              <a:t>Assignments in other businesses</a:t>
            </a:r>
          </a:p>
          <a:p>
            <a:pPr>
              <a:buClr>
                <a:srgbClr val="FFFF00"/>
              </a:buClr>
            </a:pPr>
            <a:r>
              <a:rPr lang="en-US" sz="1800" dirty="0"/>
              <a:t>Relatives working for non-market salary </a:t>
            </a:r>
          </a:p>
          <a:p>
            <a:pPr>
              <a:buClr>
                <a:srgbClr val="FFFF00"/>
              </a:buClr>
            </a:pPr>
            <a:r>
              <a:rPr lang="en-US" sz="1800" dirty="0"/>
              <a:t>Cease business relations with late payers</a:t>
            </a:r>
          </a:p>
          <a:p>
            <a:pPr>
              <a:buClr>
                <a:srgbClr val="FFFF00"/>
              </a:buClr>
            </a:pPr>
            <a:r>
              <a:rPr lang="en-US" sz="1800" dirty="0"/>
              <a:t>Use routines for speeding up invoicing</a:t>
            </a:r>
          </a:p>
          <a:p>
            <a:pPr>
              <a:buClr>
                <a:srgbClr val="FFFF00"/>
              </a:buClr>
            </a:pPr>
            <a:r>
              <a:rPr lang="en-US" sz="1800" dirty="0"/>
              <a:t>Use interest on overdue payment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Offer same conditions to all customers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Borrow equipment from others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Own equipment in common with others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Co-ordinate purchases with others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Use cash box instead of cash register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Practice barter instead of buying/selling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Lease equipment instead of buying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Delay payment to suppliers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Delay payment of tax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Use routines in order to minimize stock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Use free resources from internet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Best conditions possible with suppliers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Subsidy from local or state government or agency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Offer customers discounts if paying cash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Raise capital from a factoring company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Choose customer who pay quickly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Share premises with others </a:t>
            </a:r>
          </a:p>
          <a:p>
            <a:pPr>
              <a:buClr>
                <a:srgbClr val="FFFF00"/>
              </a:buClr>
            </a:pPr>
            <a:r>
              <a:rPr lang="en-US" sz="1800" dirty="0">
                <a:solidFill>
                  <a:schemeClr val="lt1"/>
                </a:solidFill>
              </a:rPr>
              <a:t>Share employees with others</a:t>
            </a:r>
          </a:p>
          <a:p>
            <a:pPr>
              <a:buClr>
                <a:srgbClr val="FFFF00"/>
              </a:buClr>
            </a:pPr>
            <a:r>
              <a:rPr lang="en-US" sz="1800">
                <a:solidFill>
                  <a:schemeClr val="lt1"/>
                </a:solidFill>
              </a:rPr>
              <a:t>Do your own accounting, design your own website</a:t>
            </a:r>
          </a:p>
          <a:p>
            <a:pPr>
              <a:buClr>
                <a:srgbClr val="FFFF00"/>
              </a:buClr>
            </a:pPr>
            <a:endParaRPr lang="en-US" sz="1800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890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Resource leveraging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7467600" cy="4525963"/>
          </a:xfrm>
        </p:spPr>
        <p:txBody>
          <a:bodyPr/>
          <a:lstStyle/>
          <a:p>
            <a:pPr>
              <a:buClr>
                <a:srgbClr val="FFFF00"/>
              </a:buClr>
            </a:pPr>
            <a:r>
              <a:rPr lang="en-US" sz="2400" dirty="0" smtClean="0"/>
              <a:t>Accessing resources you don’t necessarily own; acquiring resources without buying them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		-use someone else’s resource</a:t>
            </a:r>
          </a:p>
          <a:p>
            <a:pPr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		-use existing resource in non-conventional way</a:t>
            </a:r>
          </a:p>
          <a:p>
            <a:pPr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		-use alternative resources </a:t>
            </a:r>
            <a:r>
              <a:rPr lang="en-US" sz="2000" i="1" dirty="0" smtClean="0">
                <a:solidFill>
                  <a:srgbClr val="FFFF00"/>
                </a:solidFill>
              </a:rPr>
              <a:t>(see something as resource   </a:t>
            </a:r>
          </a:p>
          <a:p>
            <a:pPr>
              <a:buNone/>
            </a:pPr>
            <a:r>
              <a:rPr lang="en-US" sz="2000" i="1" dirty="0">
                <a:solidFill>
                  <a:srgbClr val="FFFF00"/>
                </a:solidFill>
              </a:rPr>
              <a:t> </a:t>
            </a:r>
            <a:r>
              <a:rPr lang="en-US" sz="2000" i="1" dirty="0" smtClean="0">
                <a:solidFill>
                  <a:srgbClr val="FFFF00"/>
                </a:solidFill>
              </a:rPr>
              <a:t>        	others do not)</a:t>
            </a:r>
          </a:p>
          <a:p>
            <a:pPr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		-stretching resources</a:t>
            </a:r>
          </a:p>
          <a:p>
            <a:pPr>
              <a:buNone/>
            </a:pPr>
            <a:r>
              <a:rPr lang="en-US" sz="2000" dirty="0" smtClean="0">
                <a:solidFill>
                  <a:srgbClr val="FFFF00"/>
                </a:solidFill>
              </a:rPr>
              <a:t>		-using one resource to obtain another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0074427"/>
              </p:ext>
            </p:extLst>
          </p:nvPr>
        </p:nvGraphicFramePr>
        <p:xfrm>
          <a:off x="28575" y="0"/>
          <a:ext cx="8902700" cy="627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Document" r:id="rId3" imgW="8683512" imgH="6117741" progId="Word.Document.8">
                  <p:embed/>
                </p:oleObj>
              </mc:Choice>
              <mc:Fallback>
                <p:oleObj name="Document" r:id="rId3" imgW="8683512" imgH="6117741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" y="0"/>
                        <a:ext cx="8902700" cy="6272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438"/>
            <a:ext cx="8077200" cy="79216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Three questions to guide your efforts…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36576" indent="0" eaLnBrk="1" hangingPunct="1">
              <a:buNone/>
            </a:pPr>
            <a:r>
              <a:rPr lang="en-US" altLang="en-US" sz="2400" dirty="0" smtClean="0"/>
              <a:t>1. What internal resources do we have that we are not fully utilizing?</a:t>
            </a:r>
          </a:p>
          <a:p>
            <a:pPr marL="36576" indent="0" eaLnBrk="1" hangingPunct="1">
              <a:buNone/>
            </a:pPr>
            <a:r>
              <a:rPr lang="en-US" altLang="en-US" sz="2000" i="1" dirty="0" smtClean="0">
                <a:solidFill>
                  <a:srgbClr val="00B0F0"/>
                </a:solidFill>
              </a:rPr>
              <a:t>	Are we making full use of our website, packaging, vehicles, 	sales and service people, or any other assets under our 	control?</a:t>
            </a:r>
          </a:p>
          <a:p>
            <a:pPr marL="36576" indent="0" eaLnBrk="1" hangingPunct="1">
              <a:buNone/>
            </a:pPr>
            <a:endParaRPr lang="en-US" altLang="en-US" sz="1600" dirty="0" smtClean="0"/>
          </a:p>
          <a:p>
            <a:pPr marL="36576" indent="0" eaLnBrk="1" hangingPunct="1">
              <a:buNone/>
            </a:pPr>
            <a:r>
              <a:rPr lang="en-US" altLang="en-US" sz="2400" dirty="0" smtClean="0"/>
              <a:t>2.  How well are we leveraging relationships with people or companies in our network?</a:t>
            </a:r>
          </a:p>
          <a:p>
            <a:pPr marL="36576" indent="0" eaLnBrk="1" hangingPunct="1">
              <a:buNone/>
            </a:pPr>
            <a:r>
              <a:rPr lang="en-US" altLang="en-US" sz="2000" i="1" dirty="0" smtClean="0"/>
              <a:t>	</a:t>
            </a:r>
            <a:r>
              <a:rPr lang="en-US" altLang="en-US" sz="2000" i="1" dirty="0" smtClean="0">
                <a:solidFill>
                  <a:srgbClr val="00B0F0"/>
                </a:solidFill>
              </a:rPr>
              <a:t>look at relationships with suppliers, vendors, producers of 	related products, financiers, distributors, customers</a:t>
            </a:r>
          </a:p>
          <a:p>
            <a:pPr marL="36576" indent="0" eaLnBrk="1" hangingPunct="1">
              <a:buNone/>
            </a:pPr>
            <a:endParaRPr lang="en-US" altLang="en-US" sz="1600" dirty="0" smtClean="0"/>
          </a:p>
          <a:p>
            <a:pPr marL="36576" indent="0" eaLnBrk="1" hangingPunct="1">
              <a:buNone/>
            </a:pPr>
            <a:r>
              <a:rPr lang="en-US" altLang="en-US" sz="2400" dirty="0" smtClean="0"/>
              <a:t>3.  What untapped or underutilized resources exist in the marketplace?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altLang="en-US" sz="2400" dirty="0" smtClean="0"/>
              <a:t>		</a:t>
            </a:r>
            <a:r>
              <a:rPr lang="en-US" altLang="en-US" sz="2000" i="1" dirty="0" smtClean="0">
                <a:solidFill>
                  <a:srgbClr val="00B0F0"/>
                </a:solidFill>
              </a:rPr>
              <a:t>kids who are opinion leaders, houses on prominent 	corners, walls in restrooms, table tops, car bumpers, 	abandoned buildings, school kitchens during summer, stay at </a:t>
            </a:r>
          </a:p>
          <a:p>
            <a:pPr eaLnBrk="1" hangingPunct="1">
              <a:buFont typeface="Wingdings 3" pitchFamily="18" charset="2"/>
              <a:buNone/>
            </a:pPr>
            <a:r>
              <a:rPr lang="en-US" altLang="en-US" sz="2000" i="1" dirty="0">
                <a:solidFill>
                  <a:srgbClr val="00B0F0"/>
                </a:solidFill>
              </a:rPr>
              <a:t> </a:t>
            </a:r>
            <a:r>
              <a:rPr lang="en-US" altLang="en-US" sz="2000" i="1" dirty="0" smtClean="0">
                <a:solidFill>
                  <a:srgbClr val="00B0F0"/>
                </a:solidFill>
              </a:rPr>
              <a:t>            home moms or dads</a:t>
            </a:r>
            <a:endParaRPr lang="en-US" altLang="en-US" sz="2000" i="1" dirty="0" smtClean="0"/>
          </a:p>
          <a:p>
            <a:pPr marL="36576" indent="0" eaLnBrk="1" hangingPunct="1">
              <a:buNone/>
            </a:pPr>
            <a:endParaRPr lang="en-US" altLang="en-US" sz="2400" dirty="0" smtClean="0"/>
          </a:p>
          <a:p>
            <a:pPr eaLnBrk="1" hangingPunct="1"/>
            <a:endParaRPr lang="en-US" altLang="en-US" sz="2400" dirty="0" smtClean="0"/>
          </a:p>
          <a:p>
            <a:pPr eaLnBrk="1" hangingPunct="1"/>
            <a:endParaRPr lang="en-US" altLang="en-US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Guerrilla behavior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467600" cy="4525963"/>
          </a:xfrm>
        </p:spPr>
        <p:txBody>
          <a:bodyPr>
            <a:noAutofit/>
          </a:bodyPr>
          <a:lstStyle/>
          <a:p>
            <a:r>
              <a:rPr lang="en-US" sz="2200" dirty="0" smtClean="0">
                <a:solidFill>
                  <a:srgbClr val="FFFF00"/>
                </a:solidFill>
              </a:rPr>
              <a:t>Guerrilla warfare is the unconventional warfare and combat in which a small group of combatants use mobile tactics in the form of ambushes and raids to combat a larger and less mobile formal army.</a:t>
            </a:r>
          </a:p>
          <a:p>
            <a:endParaRPr lang="en-US" sz="2200" dirty="0" smtClean="0">
              <a:solidFill>
                <a:srgbClr val="FFFF00"/>
              </a:solidFill>
            </a:endParaRPr>
          </a:p>
          <a:p>
            <a:r>
              <a:rPr lang="en-US" sz="2200" dirty="0" smtClean="0">
                <a:solidFill>
                  <a:srgbClr val="FFFF00"/>
                </a:solidFill>
              </a:rPr>
              <a:t>Taking advantage of your surroundings—your environment</a:t>
            </a:r>
          </a:p>
          <a:p>
            <a:endParaRPr lang="en-US" sz="2200" dirty="0" smtClean="0">
              <a:solidFill>
                <a:srgbClr val="FFFF00"/>
              </a:solidFill>
            </a:endParaRPr>
          </a:p>
          <a:p>
            <a:r>
              <a:rPr lang="en-US" sz="2200" dirty="0" smtClean="0">
                <a:solidFill>
                  <a:srgbClr val="FFFF00"/>
                </a:solidFill>
              </a:rPr>
              <a:t>In marketing, an unconventional system of tactics that relies on time, energy and imagination rather than a big budget. The efforts are unexpected and unconventional, potentially interactive and consumers are targeted in unexpected places.</a:t>
            </a:r>
            <a:endParaRPr lang="en-US" sz="2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Guerrilla behavior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400" dirty="0" smtClean="0"/>
              <a:t>Doing more with less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Using other people’s resources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Non conventional media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Creative ways to influence word of mouth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Tapping underutilized resources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Partnering, reciprocity and barter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Networking, viral and buzz marketing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Database marketing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Finding ways to talk one to one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5410200"/>
            <a:ext cx="594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00B0F0"/>
                </a:solidFill>
              </a:rPr>
              <a:t>…Think strategically</a:t>
            </a:r>
            <a:r>
              <a:rPr lang="en-US" sz="2400" i="1" dirty="0">
                <a:solidFill>
                  <a:srgbClr val="00B0F0"/>
                </a:solidFill>
              </a:rPr>
              <a:t>, </a:t>
            </a:r>
            <a:r>
              <a:rPr lang="en-US" sz="2400" i="1" dirty="0" smtClean="0">
                <a:solidFill>
                  <a:srgbClr val="00B0F0"/>
                </a:solidFill>
              </a:rPr>
              <a:t>act like </a:t>
            </a:r>
            <a:r>
              <a:rPr lang="en-US" sz="2400" i="1" dirty="0">
                <a:solidFill>
                  <a:srgbClr val="00B0F0"/>
                </a:solidFill>
              </a:rPr>
              <a:t>a </a:t>
            </a:r>
            <a:r>
              <a:rPr lang="en-US" sz="2400" i="1" dirty="0" smtClean="0">
                <a:solidFill>
                  <a:srgbClr val="00B0F0"/>
                </a:solidFill>
              </a:rPr>
              <a:t>guerrilla</a:t>
            </a:r>
            <a:endParaRPr lang="en-US" sz="2400" i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B0F0"/>
                </a:solidFill>
              </a:rPr>
              <a:t>Examples</a:t>
            </a:r>
            <a:endParaRPr lang="en-US" sz="3600" b="1" dirty="0">
              <a:solidFill>
                <a:srgbClr val="00B0F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92500" lnSpcReduction="20000"/>
          </a:bodyPr>
          <a:lstStyle/>
          <a:p>
            <a:pPr marL="36576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Barter:  </a:t>
            </a:r>
            <a:r>
              <a:rPr lang="en-US" sz="2400" dirty="0" smtClean="0"/>
              <a:t>Luvuyo</a:t>
            </a:r>
          </a:p>
          <a:p>
            <a:pPr marL="36576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Reciprocity: </a:t>
            </a:r>
            <a:r>
              <a:rPr lang="en-US" sz="2400" dirty="0" smtClean="0"/>
              <a:t>Varsity Theater</a:t>
            </a:r>
          </a:p>
          <a:p>
            <a:pPr marL="36576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Sharing:  </a:t>
            </a:r>
            <a:r>
              <a:rPr lang="en-US" sz="2400" dirty="0" smtClean="0"/>
              <a:t>machines during downtime</a:t>
            </a:r>
          </a:p>
          <a:p>
            <a:pPr marL="36576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Opinion leaders:  </a:t>
            </a:r>
            <a:r>
              <a:rPr lang="en-US" sz="2400" dirty="0" smtClean="0"/>
              <a:t>RIP clothing</a:t>
            </a:r>
          </a:p>
          <a:p>
            <a:pPr marL="36576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Take advantage of surroundings:  </a:t>
            </a:r>
            <a:r>
              <a:rPr lang="en-US" sz="2400" dirty="0" smtClean="0"/>
              <a:t>flower lady or  Bongo</a:t>
            </a:r>
          </a:p>
          <a:p>
            <a:pPr marL="36576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or Pizza Guy in Portland</a:t>
            </a:r>
          </a:p>
          <a:p>
            <a:pPr marL="36576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Untapped resources:  </a:t>
            </a:r>
            <a:r>
              <a:rPr lang="en-US" sz="2400" dirty="0" smtClean="0"/>
              <a:t>elevator (or any) doors </a:t>
            </a:r>
            <a:r>
              <a:rPr lang="en-US" sz="2400" dirty="0"/>
              <a:t>or inserts into </a:t>
            </a:r>
            <a:endParaRPr lang="en-US" sz="2400" dirty="0" smtClean="0"/>
          </a:p>
          <a:p>
            <a:pPr marL="36576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</a:t>
            </a:r>
            <a:r>
              <a:rPr lang="en-US" sz="2400" dirty="0" err="1" smtClean="0"/>
              <a:t>newpapers</a:t>
            </a:r>
            <a:endParaRPr lang="en-US" sz="2400" dirty="0" smtClean="0"/>
          </a:p>
          <a:p>
            <a:pPr marL="36576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Networks:  </a:t>
            </a:r>
            <a:r>
              <a:rPr lang="en-US" sz="2400" dirty="0" smtClean="0"/>
              <a:t>Get a Room guy and speaking </a:t>
            </a:r>
          </a:p>
          <a:p>
            <a:pPr marL="36576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Co-creation:  </a:t>
            </a:r>
            <a:r>
              <a:rPr lang="en-US" sz="2400" dirty="0" smtClean="0"/>
              <a:t>YDE </a:t>
            </a:r>
            <a:endParaRPr lang="en-US" sz="2400" dirty="0" smtClean="0">
              <a:solidFill>
                <a:srgbClr val="FFFF00"/>
              </a:solidFill>
            </a:endParaRPr>
          </a:p>
          <a:p>
            <a:pPr marL="36576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Create missionaries:  </a:t>
            </a:r>
            <a:r>
              <a:rPr lang="en-US" sz="2400" dirty="0" err="1" smtClean="0"/>
              <a:t>CAiCE</a:t>
            </a:r>
            <a:r>
              <a:rPr lang="en-US" sz="2400" dirty="0" smtClean="0"/>
              <a:t> User Groups</a:t>
            </a:r>
          </a:p>
          <a:p>
            <a:pPr marL="36576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Outsource: </a:t>
            </a:r>
            <a:r>
              <a:rPr lang="en-US" sz="2400" dirty="0" smtClean="0"/>
              <a:t>alternative to </a:t>
            </a:r>
            <a:r>
              <a:rPr lang="en-US" sz="2400" dirty="0" err="1" smtClean="0"/>
              <a:t>Hacky</a:t>
            </a:r>
            <a:r>
              <a:rPr lang="en-US" sz="2400" dirty="0" smtClean="0"/>
              <a:t> Sack</a:t>
            </a:r>
          </a:p>
          <a:p>
            <a:pPr marL="36576" indent="0">
              <a:buNone/>
            </a:pPr>
            <a:r>
              <a:rPr lang="en-US" sz="2400" dirty="0" smtClean="0">
                <a:solidFill>
                  <a:srgbClr val="FFFF00"/>
                </a:solidFill>
              </a:rPr>
              <a:t>Create news:  </a:t>
            </a:r>
            <a:r>
              <a:rPr lang="en-US" sz="2400" dirty="0" smtClean="0"/>
              <a:t>free computer training for inner city youth</a:t>
            </a:r>
            <a:endParaRPr lang="en-US" sz="2400" dirty="0" smtClean="0">
              <a:solidFill>
                <a:srgbClr val="FFFF00"/>
              </a:solidFill>
            </a:endParaRPr>
          </a:p>
          <a:p>
            <a:pPr marL="36576" indent="0">
              <a:buNone/>
            </a:pPr>
            <a:endParaRPr lang="en-US" sz="2400" dirty="0" smtClean="0"/>
          </a:p>
          <a:p>
            <a:pPr marL="36576" indent="0">
              <a:buNone/>
            </a:pPr>
            <a:endParaRPr lang="en-US" dirty="0" smtClean="0"/>
          </a:p>
          <a:p>
            <a:pPr marL="36576" indent="0"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1775" y="381000"/>
            <a:ext cx="3146425" cy="145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0335045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4486</TotalTime>
  <Words>1034</Words>
  <Application>Microsoft Office PowerPoint</Application>
  <PresentationFormat>On-screen Show (4:3)</PresentationFormat>
  <Paragraphs>190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Franklin Gothic Book</vt:lpstr>
      <vt:lpstr>Wingdings</vt:lpstr>
      <vt:lpstr>Wingdings 2</vt:lpstr>
      <vt:lpstr>Wingdings 3</vt:lpstr>
      <vt:lpstr>Technic</vt:lpstr>
      <vt:lpstr>Document</vt:lpstr>
      <vt:lpstr>      Leverage, Risk, Guerrilla: Getting Resources when YOU have no Resources</vt:lpstr>
      <vt:lpstr>Bootstrapping</vt:lpstr>
      <vt:lpstr>Sample bootstrapping approaches</vt:lpstr>
      <vt:lpstr>Resource leveraging</vt:lpstr>
      <vt:lpstr>PowerPoint Presentation</vt:lpstr>
      <vt:lpstr>Three questions to guide your efforts…</vt:lpstr>
      <vt:lpstr>Guerrilla behavior</vt:lpstr>
      <vt:lpstr>Guerrilla behavior</vt:lpstr>
      <vt:lpstr>Examples</vt:lpstr>
      <vt:lpstr>More Examples</vt:lpstr>
      <vt:lpstr>How Harley does guerrilla</vt:lpstr>
      <vt:lpstr>Harley—creating the community</vt:lpstr>
      <vt:lpstr>Emerging guerrilla forms…</vt:lpstr>
      <vt:lpstr>Some principles in viral efforts:</vt:lpstr>
      <vt:lpstr>Risk mitigation</vt:lpstr>
      <vt:lpstr>How the entrepreneur sees risk</vt:lpstr>
      <vt:lpstr>We tend to see risk in terms of loss</vt:lpstr>
      <vt:lpstr>How the entrepreneur manages risk</vt:lpstr>
      <vt:lpstr>12 examples</vt:lpstr>
      <vt:lpstr>Effectuation (versus causal reasoning)</vt:lpstr>
      <vt:lpstr>Leveraging through customer funding</vt:lpstr>
    </vt:vector>
  </TitlesOfParts>
  <Company>Oklahoma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Imagination:  The Role of Creativity in Risk-Taking, Leveraging and Guerrilla Behavior</dc:title>
  <dc:creator>Mike Morris</dc:creator>
  <cp:lastModifiedBy>Michael Morris</cp:lastModifiedBy>
  <cp:revision>136</cp:revision>
  <dcterms:created xsi:type="dcterms:W3CDTF">2009-10-20T14:05:23Z</dcterms:created>
  <dcterms:modified xsi:type="dcterms:W3CDTF">2023-01-14T00:14:42Z</dcterms:modified>
</cp:coreProperties>
</file>