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870C9B-404E-4E1E-92F6-5BE955E3CAF1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7BD03C-8D57-42C1-B0C1-9A7EB0174F82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Create awareness (of VB&amp;B)</a:t>
          </a:r>
          <a:endParaRPr lang="en-US" dirty="0">
            <a:solidFill>
              <a:srgbClr val="FFFF00"/>
            </a:solidFill>
          </a:endParaRPr>
        </a:p>
      </dgm:t>
    </dgm:pt>
    <dgm:pt modelId="{CFECCD45-E375-4155-ADAD-83EFC983C0DA}" type="parTrans" cxnId="{01BE19F9-E51F-46D5-85F0-1A3C68005839}">
      <dgm:prSet/>
      <dgm:spPr/>
      <dgm:t>
        <a:bodyPr/>
        <a:lstStyle/>
        <a:p>
          <a:endParaRPr lang="en-US"/>
        </a:p>
      </dgm:t>
    </dgm:pt>
    <dgm:pt modelId="{07A86D09-3FB3-4346-BA6A-DA9264355463}" type="sibTrans" cxnId="{01BE19F9-E51F-46D5-85F0-1A3C68005839}">
      <dgm:prSet/>
      <dgm:spPr/>
      <dgm:t>
        <a:bodyPr/>
        <a:lstStyle/>
        <a:p>
          <a:endParaRPr lang="en-US"/>
        </a:p>
      </dgm:t>
    </dgm:pt>
    <dgm:pt modelId="{DE395DB4-4E3B-4B32-85F8-F310D21E0D6E}">
      <dgm:prSet phldrT="[Text]"/>
      <dgm:spPr/>
      <dgm:t>
        <a:bodyPr/>
        <a:lstStyle/>
        <a:p>
          <a:r>
            <a:rPr lang="en-US" dirty="0" smtClean="0"/>
            <a:t>-Speak at community   forums</a:t>
          </a:r>
        </a:p>
        <a:p>
          <a:r>
            <a:rPr lang="en-US" dirty="0" smtClean="0"/>
            <a:t>-Facebook business page</a:t>
          </a:r>
        </a:p>
        <a:p>
          <a:r>
            <a:rPr lang="en-US" dirty="0" smtClean="0"/>
            <a:t>-Website</a:t>
          </a:r>
        </a:p>
        <a:p>
          <a:r>
            <a:rPr lang="en-US" dirty="0" smtClean="0"/>
            <a:t>-Fliers</a:t>
          </a:r>
        </a:p>
        <a:p>
          <a:r>
            <a:rPr lang="en-US" dirty="0" smtClean="0"/>
            <a:t>-Distribution of brochures</a:t>
          </a:r>
        </a:p>
        <a:p>
          <a:r>
            <a:rPr lang="en-US" dirty="0" smtClean="0"/>
            <a:t>-Co-marketing with other businesses</a:t>
          </a:r>
          <a:endParaRPr lang="en-US" dirty="0"/>
        </a:p>
      </dgm:t>
    </dgm:pt>
    <dgm:pt modelId="{41337705-3E2E-411B-A42E-84D930160101}" type="parTrans" cxnId="{2E59C0A7-DAB1-4998-BA7C-7D7B65C4C61A}">
      <dgm:prSet/>
      <dgm:spPr/>
      <dgm:t>
        <a:bodyPr/>
        <a:lstStyle/>
        <a:p>
          <a:endParaRPr lang="en-US"/>
        </a:p>
      </dgm:t>
    </dgm:pt>
    <dgm:pt modelId="{CDF859CC-6BF5-461E-95AE-6A27907FFD0F}" type="sibTrans" cxnId="{2E59C0A7-DAB1-4998-BA7C-7D7B65C4C61A}">
      <dgm:prSet/>
      <dgm:spPr/>
      <dgm:t>
        <a:bodyPr/>
        <a:lstStyle/>
        <a:p>
          <a:endParaRPr lang="en-US"/>
        </a:p>
      </dgm:t>
    </dgm:pt>
    <dgm:pt modelId="{F052CFA8-EC76-404F-B648-9BF95980196A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Create understanding, comfort, interest</a:t>
          </a:r>
        </a:p>
      </dgm:t>
    </dgm:pt>
    <dgm:pt modelId="{AFCEF70E-B6BA-421E-966C-60DF54C1A703}" type="parTrans" cxnId="{E074E517-ADCF-4EB9-8CFC-A3D38C31249C}">
      <dgm:prSet/>
      <dgm:spPr/>
      <dgm:t>
        <a:bodyPr/>
        <a:lstStyle/>
        <a:p>
          <a:endParaRPr lang="en-US"/>
        </a:p>
      </dgm:t>
    </dgm:pt>
    <dgm:pt modelId="{5742CBC1-8C45-479B-BDA0-93100C221BFA}" type="sibTrans" cxnId="{E074E517-ADCF-4EB9-8CFC-A3D38C31249C}">
      <dgm:prSet/>
      <dgm:spPr/>
      <dgm:t>
        <a:bodyPr/>
        <a:lstStyle/>
        <a:p>
          <a:endParaRPr lang="en-US"/>
        </a:p>
      </dgm:t>
    </dgm:pt>
    <dgm:pt modelId="{264A1AA9-46DB-4CF9-9A97-C3AB35B84E51}">
      <dgm:prSet phldrT="[Text]"/>
      <dgm:spPr/>
      <dgm:t>
        <a:bodyPr/>
        <a:lstStyle/>
        <a:p>
          <a:r>
            <a:rPr lang="en-US" dirty="0" smtClean="0"/>
            <a:t>-Education video on website and FB page</a:t>
          </a:r>
        </a:p>
        <a:p>
          <a:r>
            <a:rPr lang="en-US" dirty="0" smtClean="0"/>
            <a:t>-Free consultation session</a:t>
          </a:r>
        </a:p>
        <a:p>
          <a:r>
            <a:rPr lang="en-US" dirty="0" smtClean="0"/>
            <a:t>-Blog</a:t>
          </a:r>
        </a:p>
        <a:p>
          <a:r>
            <a:rPr lang="en-US" dirty="0" smtClean="0"/>
            <a:t>-Before and after photo gallery</a:t>
          </a:r>
          <a:endParaRPr lang="en-US" dirty="0"/>
        </a:p>
      </dgm:t>
    </dgm:pt>
    <dgm:pt modelId="{4B212EB6-1928-4022-B350-CA0A925579BA}" type="parTrans" cxnId="{88D97BE9-13C9-4836-A3D0-A0DAB1DD99A6}">
      <dgm:prSet/>
      <dgm:spPr/>
      <dgm:t>
        <a:bodyPr/>
        <a:lstStyle/>
        <a:p>
          <a:endParaRPr lang="en-US"/>
        </a:p>
      </dgm:t>
    </dgm:pt>
    <dgm:pt modelId="{3C76EE02-072C-4AF7-974B-8E4C2EA2B2F5}" type="sibTrans" cxnId="{88D97BE9-13C9-4836-A3D0-A0DAB1DD99A6}">
      <dgm:prSet/>
      <dgm:spPr/>
      <dgm:t>
        <a:bodyPr/>
        <a:lstStyle/>
        <a:p>
          <a:endParaRPr lang="en-US"/>
        </a:p>
      </dgm:t>
    </dgm:pt>
    <dgm:pt modelId="{004CAB96-CFC7-4057-AA4B-31AB85A3A274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Close the sale</a:t>
          </a:r>
          <a:endParaRPr lang="en-US" dirty="0">
            <a:solidFill>
              <a:srgbClr val="FFFF00"/>
            </a:solidFill>
          </a:endParaRPr>
        </a:p>
      </dgm:t>
    </dgm:pt>
    <dgm:pt modelId="{578C040E-F965-4AD3-840B-22FE34184AD5}" type="parTrans" cxnId="{C4EFD2F3-6537-4245-9873-6C5DEB480256}">
      <dgm:prSet/>
      <dgm:spPr/>
      <dgm:t>
        <a:bodyPr/>
        <a:lstStyle/>
        <a:p>
          <a:endParaRPr lang="en-US"/>
        </a:p>
      </dgm:t>
    </dgm:pt>
    <dgm:pt modelId="{AAA1653D-6EF3-4105-A233-D060C2E6FC51}" type="sibTrans" cxnId="{C4EFD2F3-6537-4245-9873-6C5DEB480256}">
      <dgm:prSet/>
      <dgm:spPr/>
      <dgm:t>
        <a:bodyPr/>
        <a:lstStyle/>
        <a:p>
          <a:endParaRPr lang="en-US"/>
        </a:p>
      </dgm:t>
    </dgm:pt>
    <dgm:pt modelId="{194ACEA2-0679-4944-9FC3-F992F149A3AA}">
      <dgm:prSet phldrT="[Text]"/>
      <dgm:spPr/>
      <dgm:t>
        <a:bodyPr/>
        <a:lstStyle/>
        <a:p>
          <a:r>
            <a:rPr lang="en-US" dirty="0" smtClean="0"/>
            <a:t>-Free consultation session</a:t>
          </a:r>
        </a:p>
        <a:p>
          <a:r>
            <a:rPr lang="en-US" dirty="0" smtClean="0"/>
            <a:t>-Personal selling</a:t>
          </a:r>
        </a:p>
        <a:p>
          <a:r>
            <a:rPr lang="en-US" dirty="0" smtClean="0"/>
            <a:t>-Price promotions</a:t>
          </a:r>
          <a:endParaRPr lang="en-US" dirty="0"/>
        </a:p>
      </dgm:t>
    </dgm:pt>
    <dgm:pt modelId="{F789A43A-1189-4017-B1AE-9D643D1B7C48}" type="parTrans" cxnId="{D020DA4A-12F2-4297-B216-AD2485F50795}">
      <dgm:prSet/>
      <dgm:spPr/>
      <dgm:t>
        <a:bodyPr/>
        <a:lstStyle/>
        <a:p>
          <a:endParaRPr lang="en-US"/>
        </a:p>
      </dgm:t>
    </dgm:pt>
    <dgm:pt modelId="{403C4DF9-1DEF-4357-889E-74124ADA1E14}" type="sibTrans" cxnId="{D020DA4A-12F2-4297-B216-AD2485F50795}">
      <dgm:prSet/>
      <dgm:spPr/>
      <dgm:t>
        <a:bodyPr/>
        <a:lstStyle/>
        <a:p>
          <a:endParaRPr lang="en-US"/>
        </a:p>
      </dgm:t>
    </dgm:pt>
    <dgm:pt modelId="{C34DC32F-68BA-4417-A277-576D689CA7E6}" type="pres">
      <dgm:prSet presAssocID="{48870C9B-404E-4E1E-92F6-5BE955E3CAF1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88168F4-406D-487D-9AED-08F23B4CCB76}" type="pres">
      <dgm:prSet presAssocID="{EB7BD03C-8D57-42C1-B0C1-9A7EB0174F82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135FF3-5C43-4251-99D7-0F1EF400AF76}" type="pres">
      <dgm:prSet presAssocID="{EB7BD03C-8D57-42C1-B0C1-9A7EB0174F82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E94947-297A-4BA0-B0F2-D7D88C94CBB0}" type="pres">
      <dgm:prSet presAssocID="{F052CFA8-EC76-404F-B648-9BF95980196A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A6E928-DD55-4FFB-8AFF-497ADF53F8D6}" type="pres">
      <dgm:prSet presAssocID="{F052CFA8-EC76-404F-B648-9BF95980196A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CE19F5-D98A-45CA-B4AF-EEE29BA4C309}" type="pres">
      <dgm:prSet presAssocID="{004CAB96-CFC7-4057-AA4B-31AB85A3A274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ECEE52-6FC5-41D8-A701-24AC2A1947D7}" type="pres">
      <dgm:prSet presAssocID="{004CAB96-CFC7-4057-AA4B-31AB85A3A274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74E517-ADCF-4EB9-8CFC-A3D38C31249C}" srcId="{48870C9B-404E-4E1E-92F6-5BE955E3CAF1}" destId="{F052CFA8-EC76-404F-B648-9BF95980196A}" srcOrd="1" destOrd="0" parTransId="{AFCEF70E-B6BA-421E-966C-60DF54C1A703}" sibTransId="{5742CBC1-8C45-479B-BDA0-93100C221BFA}"/>
    <dgm:cxn modelId="{01BE19F9-E51F-46D5-85F0-1A3C68005839}" srcId="{48870C9B-404E-4E1E-92F6-5BE955E3CAF1}" destId="{EB7BD03C-8D57-42C1-B0C1-9A7EB0174F82}" srcOrd="0" destOrd="0" parTransId="{CFECCD45-E375-4155-ADAD-83EFC983C0DA}" sibTransId="{07A86D09-3FB3-4346-BA6A-DA9264355463}"/>
    <dgm:cxn modelId="{5E032760-9ED1-4F3E-8B46-67F6BB53DD33}" type="presOf" srcId="{194ACEA2-0679-4944-9FC3-F992F149A3AA}" destId="{85ECEE52-6FC5-41D8-A701-24AC2A1947D7}" srcOrd="0" destOrd="0" presId="urn:microsoft.com/office/officeart/2009/3/layout/IncreasingArrowsProcess"/>
    <dgm:cxn modelId="{6E981243-F0EE-4D58-9369-2897EB3D4AFD}" type="presOf" srcId="{F052CFA8-EC76-404F-B648-9BF95980196A}" destId="{3FE94947-297A-4BA0-B0F2-D7D88C94CBB0}" srcOrd="0" destOrd="0" presId="urn:microsoft.com/office/officeart/2009/3/layout/IncreasingArrowsProcess"/>
    <dgm:cxn modelId="{6DF17FB7-84A0-4E56-8CD4-080D1589A3E6}" type="presOf" srcId="{48870C9B-404E-4E1E-92F6-5BE955E3CAF1}" destId="{C34DC32F-68BA-4417-A277-576D689CA7E6}" srcOrd="0" destOrd="0" presId="urn:microsoft.com/office/officeart/2009/3/layout/IncreasingArrowsProcess"/>
    <dgm:cxn modelId="{88D97BE9-13C9-4836-A3D0-A0DAB1DD99A6}" srcId="{F052CFA8-EC76-404F-B648-9BF95980196A}" destId="{264A1AA9-46DB-4CF9-9A97-C3AB35B84E51}" srcOrd="0" destOrd="0" parTransId="{4B212EB6-1928-4022-B350-CA0A925579BA}" sibTransId="{3C76EE02-072C-4AF7-974B-8E4C2EA2B2F5}"/>
    <dgm:cxn modelId="{FBD87FDD-5FB0-4D97-BCDB-FDF2F58A1147}" type="presOf" srcId="{264A1AA9-46DB-4CF9-9A97-C3AB35B84E51}" destId="{90A6E928-DD55-4FFB-8AFF-497ADF53F8D6}" srcOrd="0" destOrd="0" presId="urn:microsoft.com/office/officeart/2009/3/layout/IncreasingArrowsProcess"/>
    <dgm:cxn modelId="{B1FF0F42-DEA1-466D-9C7A-F596EBCA28B1}" type="presOf" srcId="{EB7BD03C-8D57-42C1-B0C1-9A7EB0174F82}" destId="{D88168F4-406D-487D-9AED-08F23B4CCB76}" srcOrd="0" destOrd="0" presId="urn:microsoft.com/office/officeart/2009/3/layout/IncreasingArrowsProcess"/>
    <dgm:cxn modelId="{C4EFD2F3-6537-4245-9873-6C5DEB480256}" srcId="{48870C9B-404E-4E1E-92F6-5BE955E3CAF1}" destId="{004CAB96-CFC7-4057-AA4B-31AB85A3A274}" srcOrd="2" destOrd="0" parTransId="{578C040E-F965-4AD3-840B-22FE34184AD5}" sibTransId="{AAA1653D-6EF3-4105-A233-D060C2E6FC51}"/>
    <dgm:cxn modelId="{2E59C0A7-DAB1-4998-BA7C-7D7B65C4C61A}" srcId="{EB7BD03C-8D57-42C1-B0C1-9A7EB0174F82}" destId="{DE395DB4-4E3B-4B32-85F8-F310D21E0D6E}" srcOrd="0" destOrd="0" parTransId="{41337705-3E2E-411B-A42E-84D930160101}" sibTransId="{CDF859CC-6BF5-461E-95AE-6A27907FFD0F}"/>
    <dgm:cxn modelId="{EFA9FDB6-EA04-433B-9DE2-D88D88F25466}" type="presOf" srcId="{004CAB96-CFC7-4057-AA4B-31AB85A3A274}" destId="{B7CE19F5-D98A-45CA-B4AF-EEE29BA4C309}" srcOrd="0" destOrd="0" presId="urn:microsoft.com/office/officeart/2009/3/layout/IncreasingArrowsProcess"/>
    <dgm:cxn modelId="{423A74D7-7F91-41A7-B44D-F1ACD9C11F28}" type="presOf" srcId="{DE395DB4-4E3B-4B32-85F8-F310D21E0D6E}" destId="{4F135FF3-5C43-4251-99D7-0F1EF400AF76}" srcOrd="0" destOrd="0" presId="urn:microsoft.com/office/officeart/2009/3/layout/IncreasingArrowsProcess"/>
    <dgm:cxn modelId="{D020DA4A-12F2-4297-B216-AD2485F50795}" srcId="{004CAB96-CFC7-4057-AA4B-31AB85A3A274}" destId="{194ACEA2-0679-4944-9FC3-F992F149A3AA}" srcOrd="0" destOrd="0" parTransId="{F789A43A-1189-4017-B1AE-9D643D1B7C48}" sibTransId="{403C4DF9-1DEF-4357-889E-74124ADA1E14}"/>
    <dgm:cxn modelId="{67A22495-BB85-4031-82B6-DD26682774AE}" type="presParOf" srcId="{C34DC32F-68BA-4417-A277-576D689CA7E6}" destId="{D88168F4-406D-487D-9AED-08F23B4CCB76}" srcOrd="0" destOrd="0" presId="urn:microsoft.com/office/officeart/2009/3/layout/IncreasingArrowsProcess"/>
    <dgm:cxn modelId="{16362D07-E90F-4940-BFFE-BEED2799506C}" type="presParOf" srcId="{C34DC32F-68BA-4417-A277-576D689CA7E6}" destId="{4F135FF3-5C43-4251-99D7-0F1EF400AF76}" srcOrd="1" destOrd="0" presId="urn:microsoft.com/office/officeart/2009/3/layout/IncreasingArrowsProcess"/>
    <dgm:cxn modelId="{BAEB63AA-D9CC-40C9-A07E-525970FBF408}" type="presParOf" srcId="{C34DC32F-68BA-4417-A277-576D689CA7E6}" destId="{3FE94947-297A-4BA0-B0F2-D7D88C94CBB0}" srcOrd="2" destOrd="0" presId="urn:microsoft.com/office/officeart/2009/3/layout/IncreasingArrowsProcess"/>
    <dgm:cxn modelId="{F5B813B7-41BB-4190-A4D9-BE67E580349D}" type="presParOf" srcId="{C34DC32F-68BA-4417-A277-576D689CA7E6}" destId="{90A6E928-DD55-4FFB-8AFF-497ADF53F8D6}" srcOrd="3" destOrd="0" presId="urn:microsoft.com/office/officeart/2009/3/layout/IncreasingArrowsProcess"/>
    <dgm:cxn modelId="{0BF163DB-4908-4FF8-956A-20C29F193340}" type="presParOf" srcId="{C34DC32F-68BA-4417-A277-576D689CA7E6}" destId="{B7CE19F5-D98A-45CA-B4AF-EEE29BA4C309}" srcOrd="4" destOrd="0" presId="urn:microsoft.com/office/officeart/2009/3/layout/IncreasingArrowsProcess"/>
    <dgm:cxn modelId="{00A11F07-D969-41DE-9DB0-D9E111AC4961}" type="presParOf" srcId="{C34DC32F-68BA-4417-A277-576D689CA7E6}" destId="{85ECEE52-6FC5-41D8-A701-24AC2A1947D7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168F4-406D-487D-9AED-08F23B4CCB76}">
      <dsp:nvSpPr>
        <dsp:cNvPr id="0" name=""/>
        <dsp:cNvSpPr/>
      </dsp:nvSpPr>
      <dsp:spPr>
        <a:xfrm>
          <a:off x="800340" y="10026"/>
          <a:ext cx="8914918" cy="1298351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06113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FFFF00"/>
              </a:solidFill>
            </a:rPr>
            <a:t>Create awareness (of VB&amp;B)</a:t>
          </a:r>
          <a:endParaRPr lang="en-US" sz="2400" kern="1200" dirty="0">
            <a:solidFill>
              <a:srgbClr val="FFFF00"/>
            </a:solidFill>
          </a:endParaRPr>
        </a:p>
      </dsp:txBody>
      <dsp:txXfrm>
        <a:off x="800340" y="334614"/>
        <a:ext cx="8590330" cy="649175"/>
      </dsp:txXfrm>
    </dsp:sp>
    <dsp:sp modelId="{4F135FF3-5C43-4251-99D7-0F1EF400AF76}">
      <dsp:nvSpPr>
        <dsp:cNvPr id="0" name=""/>
        <dsp:cNvSpPr/>
      </dsp:nvSpPr>
      <dsp:spPr>
        <a:xfrm>
          <a:off x="800340" y="1011243"/>
          <a:ext cx="2745795" cy="25011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-Speak at community   forums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-Facebook business page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-Website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-Fliers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-Distribution of brochures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-Co-marketing with other businesses</a:t>
          </a:r>
          <a:endParaRPr lang="en-US" sz="1700" kern="1200" dirty="0"/>
        </a:p>
      </dsp:txBody>
      <dsp:txXfrm>
        <a:off x="800340" y="1011243"/>
        <a:ext cx="2745795" cy="2501103"/>
      </dsp:txXfrm>
    </dsp:sp>
    <dsp:sp modelId="{3FE94947-297A-4BA0-B0F2-D7D88C94CBB0}">
      <dsp:nvSpPr>
        <dsp:cNvPr id="0" name=""/>
        <dsp:cNvSpPr/>
      </dsp:nvSpPr>
      <dsp:spPr>
        <a:xfrm>
          <a:off x="3546135" y="442810"/>
          <a:ext cx="6169123" cy="1298351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06113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FFFF00"/>
              </a:solidFill>
            </a:rPr>
            <a:t>Create understanding, comfort, interest</a:t>
          </a:r>
        </a:p>
      </dsp:txBody>
      <dsp:txXfrm>
        <a:off x="3546135" y="767398"/>
        <a:ext cx="5844535" cy="649175"/>
      </dsp:txXfrm>
    </dsp:sp>
    <dsp:sp modelId="{90A6E928-DD55-4FFB-8AFF-497ADF53F8D6}">
      <dsp:nvSpPr>
        <dsp:cNvPr id="0" name=""/>
        <dsp:cNvSpPr/>
      </dsp:nvSpPr>
      <dsp:spPr>
        <a:xfrm>
          <a:off x="3546135" y="1444027"/>
          <a:ext cx="2745795" cy="25011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-Education video on website and FB page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-Free consultation session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-Blog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-Before and after photo gallery</a:t>
          </a:r>
          <a:endParaRPr lang="en-US" sz="1700" kern="1200" dirty="0"/>
        </a:p>
      </dsp:txBody>
      <dsp:txXfrm>
        <a:off x="3546135" y="1444027"/>
        <a:ext cx="2745795" cy="2501103"/>
      </dsp:txXfrm>
    </dsp:sp>
    <dsp:sp modelId="{B7CE19F5-D98A-45CA-B4AF-EEE29BA4C309}">
      <dsp:nvSpPr>
        <dsp:cNvPr id="0" name=""/>
        <dsp:cNvSpPr/>
      </dsp:nvSpPr>
      <dsp:spPr>
        <a:xfrm>
          <a:off x="6291930" y="875594"/>
          <a:ext cx="3423328" cy="1298351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06113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FFFF00"/>
              </a:solidFill>
            </a:rPr>
            <a:t>Close the sale</a:t>
          </a:r>
          <a:endParaRPr lang="en-US" sz="2400" kern="1200" dirty="0">
            <a:solidFill>
              <a:srgbClr val="FFFF00"/>
            </a:solidFill>
          </a:endParaRPr>
        </a:p>
      </dsp:txBody>
      <dsp:txXfrm>
        <a:off x="6291930" y="1200182"/>
        <a:ext cx="3098740" cy="649175"/>
      </dsp:txXfrm>
    </dsp:sp>
    <dsp:sp modelId="{85ECEE52-6FC5-41D8-A701-24AC2A1947D7}">
      <dsp:nvSpPr>
        <dsp:cNvPr id="0" name=""/>
        <dsp:cNvSpPr/>
      </dsp:nvSpPr>
      <dsp:spPr>
        <a:xfrm>
          <a:off x="6291930" y="1876811"/>
          <a:ext cx="2745795" cy="24645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-Free consultation session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-Personal selling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-Price promotions</a:t>
          </a:r>
          <a:endParaRPr lang="en-US" sz="1700" kern="1200" dirty="0"/>
        </a:p>
      </dsp:txBody>
      <dsp:txXfrm>
        <a:off x="6291930" y="1876811"/>
        <a:ext cx="2745795" cy="2464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37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7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8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7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0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58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2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5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24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4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4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097FA-677D-4FAB-B1D7-7446C8800A13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BDF7C-66AC-4E6B-8AA3-D272F8421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94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2587" y="1122363"/>
            <a:ext cx="10041307" cy="1979760"/>
          </a:xfrm>
        </p:spPr>
        <p:txBody>
          <a:bodyPr>
            <a:normAutofit/>
          </a:bodyPr>
          <a:lstStyle/>
          <a:p>
            <a:r>
              <a:rPr lang="en-US" sz="5200" b="1" dirty="0" smtClean="0">
                <a:solidFill>
                  <a:srgbClr val="FF0000"/>
                </a:solidFill>
              </a:rPr>
              <a:t>Designing a </a:t>
            </a:r>
            <a:r>
              <a:rPr lang="en-US" sz="5200" b="1" dirty="0">
                <a:solidFill>
                  <a:srgbClr val="FF0000"/>
                </a:solidFill>
              </a:rPr>
              <a:t>S</a:t>
            </a:r>
            <a:r>
              <a:rPr lang="en-US" sz="5200" b="1" dirty="0" smtClean="0">
                <a:solidFill>
                  <a:srgbClr val="FF0000"/>
                </a:solidFill>
              </a:rPr>
              <a:t>elling Model for a Client</a:t>
            </a:r>
            <a:endParaRPr lang="en-US" sz="52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Consulting and Development</a:t>
            </a:r>
          </a:p>
          <a:p>
            <a:r>
              <a:rPr lang="en-US" smtClean="0"/>
              <a:t>Fall 2022 </a:t>
            </a:r>
            <a:r>
              <a:rPr lang="en-US" dirty="0" smtClean="0"/>
              <a:t>– Dr. Michael Morris</a:t>
            </a:r>
          </a:p>
          <a:p>
            <a:r>
              <a:rPr lang="en-US" dirty="0" smtClean="0"/>
              <a:t>University of Notre Dame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7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Virtuous Brows &amp; Beauty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1015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228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001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Implementation (action steps)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2964"/>
            <a:ext cx="10515600" cy="478399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Identify ten forums or venues where she could speak or have a display table/booth --- develop 2-minute pitch</a:t>
            </a:r>
          </a:p>
          <a:p>
            <a:r>
              <a:rPr lang="en-US" dirty="0" smtClean="0"/>
              <a:t>Determine upgrades needed for FB page and website and implement</a:t>
            </a:r>
          </a:p>
          <a:p>
            <a:r>
              <a:rPr lang="en-US" dirty="0" smtClean="0"/>
              <a:t>Brochure is designed but identify twenty places to distribute it</a:t>
            </a:r>
          </a:p>
          <a:p>
            <a:r>
              <a:rPr lang="en-US" dirty="0" smtClean="0"/>
              <a:t>Create flier and forty places to hang them</a:t>
            </a:r>
          </a:p>
          <a:p>
            <a:r>
              <a:rPr lang="en-US" dirty="0" smtClean="0"/>
              <a:t>Identify five businesses to co-market with and lay out an approach</a:t>
            </a:r>
          </a:p>
          <a:p>
            <a:r>
              <a:rPr lang="en-US" dirty="0" smtClean="0"/>
              <a:t>Script out and produce the educational video --- place on website and FB page</a:t>
            </a:r>
          </a:p>
          <a:p>
            <a:r>
              <a:rPr lang="en-US" dirty="0" smtClean="0"/>
              <a:t>Design the before and after photo gallery and where it should be placed</a:t>
            </a:r>
          </a:p>
          <a:p>
            <a:r>
              <a:rPr lang="en-US" dirty="0" smtClean="0"/>
              <a:t>Map out how the consultation sessions should unfold</a:t>
            </a:r>
          </a:p>
          <a:p>
            <a:r>
              <a:rPr lang="en-US" dirty="0" smtClean="0"/>
              <a:t>Create format and schedule for blog and help create first blog</a:t>
            </a:r>
          </a:p>
          <a:p>
            <a:r>
              <a:rPr lang="en-US" dirty="0" smtClean="0"/>
              <a:t>Study sales closing techniques and help her learn four of these</a:t>
            </a:r>
          </a:p>
          <a:p>
            <a:r>
              <a:rPr lang="en-US" dirty="0" smtClean="0"/>
              <a:t>Produce three examples of price promotions and approach for implementing each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330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222</Words>
  <Application>Microsoft Office PowerPoint</Application>
  <PresentationFormat>Widescreen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Designing a Selling Model for a Client</vt:lpstr>
      <vt:lpstr>Virtuous Brows &amp; Beauty</vt:lpstr>
      <vt:lpstr>Implementation (action steps)</vt:lpstr>
    </vt:vector>
  </TitlesOfParts>
  <Company>University of Notre Dame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a Selling Model</dc:title>
  <dc:creator>Michael Morris</dc:creator>
  <cp:lastModifiedBy>Michael Morris</cp:lastModifiedBy>
  <cp:revision>5</cp:revision>
  <dcterms:created xsi:type="dcterms:W3CDTF">2020-10-20T20:25:34Z</dcterms:created>
  <dcterms:modified xsi:type="dcterms:W3CDTF">2023-01-14T00:18:35Z</dcterms:modified>
</cp:coreProperties>
</file>