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8" r:id="rId3"/>
    <p:sldId id="259" r:id="rId4"/>
    <p:sldId id="279" r:id="rId5"/>
    <p:sldId id="268" r:id="rId6"/>
    <p:sldId id="260" r:id="rId7"/>
    <p:sldId id="280" r:id="rId8"/>
    <p:sldId id="283" r:id="rId9"/>
    <p:sldId id="261" r:id="rId10"/>
    <p:sldId id="262" r:id="rId11"/>
    <p:sldId id="263" r:id="rId12"/>
    <p:sldId id="264" r:id="rId13"/>
    <p:sldId id="284" r:id="rId14"/>
    <p:sldId id="282" r:id="rId15"/>
    <p:sldId id="265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3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2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68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0851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38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60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46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4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1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2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0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1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87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0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11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2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A6958-F455-46A7-8174-E30D9EE3B8E3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01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133600"/>
            <a:ext cx="7467600" cy="13716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accent3"/>
                </a:solidFill>
              </a:rPr>
              <a:t>Capturing the Market for </a:t>
            </a:r>
            <a:r>
              <a:rPr lang="en-US" sz="4400" b="1" smtClean="0">
                <a:solidFill>
                  <a:schemeClr val="accent3"/>
                </a:solidFill>
              </a:rPr>
              <a:t>Your </a:t>
            </a:r>
            <a:r>
              <a:rPr lang="en-US" sz="4400" b="1" smtClean="0">
                <a:solidFill>
                  <a:schemeClr val="accent3"/>
                </a:solidFill>
              </a:rPr>
              <a:t>CLIENTS: </a:t>
            </a:r>
            <a:r>
              <a:rPr lang="en-US" sz="3600" b="1" smtClean="0">
                <a:solidFill>
                  <a:schemeClr val="accent3"/>
                </a:solidFill>
              </a:rPr>
              <a:t> </a:t>
            </a:r>
            <a:r>
              <a:rPr lang="en-US" sz="4000" b="1" i="1" dirty="0" smtClean="0">
                <a:solidFill>
                  <a:schemeClr val="accent3"/>
                </a:solidFill>
              </a:rPr>
              <a:t>Part I</a:t>
            </a:r>
            <a:endParaRPr lang="en-US" sz="4000" b="1" i="1" dirty="0"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7239000" cy="1752600"/>
          </a:xfrm>
        </p:spPr>
        <p:txBody>
          <a:bodyPr>
            <a:normAutofit/>
          </a:bodyPr>
          <a:lstStyle/>
          <a:p>
            <a:pPr algn="r">
              <a:spcBef>
                <a:spcPts val="600"/>
              </a:spcBef>
            </a:pPr>
            <a:r>
              <a:rPr lang="en-US" sz="1800" b="1" dirty="0" smtClean="0"/>
              <a:t>Michael H. Morris</a:t>
            </a:r>
          </a:p>
          <a:p>
            <a:pPr algn="r">
              <a:spcBef>
                <a:spcPts val="600"/>
              </a:spcBef>
            </a:pPr>
            <a:r>
              <a:rPr lang="en-US" sz="1800" b="1" dirty="0" smtClean="0"/>
              <a:t>McKenna Center for Human development &amp; Global </a:t>
            </a:r>
            <a:r>
              <a:rPr lang="en-US" sz="1800" b="1" dirty="0" err="1" smtClean="0"/>
              <a:t>BusinesS</a:t>
            </a:r>
            <a:endParaRPr lang="en-US" sz="1800" b="1" dirty="0" smtClean="0"/>
          </a:p>
          <a:p>
            <a:pPr algn="r">
              <a:spcBef>
                <a:spcPts val="600"/>
              </a:spcBef>
            </a:pPr>
            <a:r>
              <a:rPr lang="en-US" sz="1800" b="1" dirty="0" err="1" smtClean="0"/>
              <a:t>Keough</a:t>
            </a:r>
            <a:r>
              <a:rPr lang="en-US" sz="1800" b="1" dirty="0" smtClean="0"/>
              <a:t> School of Global Affairs</a:t>
            </a:r>
            <a:endParaRPr lang="en-US" sz="1800" b="1" dirty="0" smtClean="0"/>
          </a:p>
          <a:p>
            <a:pPr algn="r">
              <a:spcBef>
                <a:spcPts val="600"/>
              </a:spcBef>
            </a:pPr>
            <a:r>
              <a:rPr lang="en-US" sz="1800" b="1" dirty="0" smtClean="0"/>
              <a:t>University of Notre Dame</a:t>
            </a:r>
            <a:endParaRPr lang="en-US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2168"/>
            <a:ext cx="8077200" cy="139903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Descriptors of the Market:  Who?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09800"/>
            <a:ext cx="7391400" cy="3886200"/>
          </a:xfrm>
        </p:spPr>
        <p:txBody>
          <a:bodyPr/>
          <a:lstStyle/>
          <a:p>
            <a:r>
              <a:rPr lang="en-US" dirty="0" smtClean="0"/>
              <a:t>Raw numbers</a:t>
            </a:r>
          </a:p>
          <a:p>
            <a:r>
              <a:rPr lang="en-US" dirty="0" smtClean="0"/>
              <a:t>Demographics</a:t>
            </a:r>
          </a:p>
          <a:p>
            <a:r>
              <a:rPr lang="en-US" dirty="0" smtClean="0"/>
              <a:t>Psychographics</a:t>
            </a:r>
          </a:p>
          <a:p>
            <a:r>
              <a:rPr lang="en-US" dirty="0" smtClean="0"/>
              <a:t>Social patterns</a:t>
            </a:r>
          </a:p>
          <a:p>
            <a:r>
              <a:rPr lang="en-US" dirty="0" smtClean="0"/>
              <a:t>Usage patterns</a:t>
            </a:r>
          </a:p>
          <a:p>
            <a:r>
              <a:rPr lang="en-US" dirty="0" smtClean="0"/>
              <a:t>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Other Side of Who Buys…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05000"/>
            <a:ext cx="6990159" cy="44196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Gatekeeper</a:t>
            </a:r>
          </a:p>
          <a:p>
            <a:r>
              <a:rPr lang="en-US" dirty="0" smtClean="0"/>
              <a:t>Influencer</a:t>
            </a:r>
          </a:p>
          <a:p>
            <a:r>
              <a:rPr lang="en-US" dirty="0" smtClean="0"/>
              <a:t>Decider</a:t>
            </a:r>
          </a:p>
          <a:p>
            <a:r>
              <a:rPr lang="en-US" dirty="0" smtClean="0"/>
              <a:t>Buyer</a:t>
            </a:r>
          </a:p>
          <a:p>
            <a:r>
              <a:rPr lang="en-US" dirty="0" smtClean="0"/>
              <a:t>User</a:t>
            </a:r>
          </a:p>
          <a:p>
            <a:pPr marL="64008" indent="0">
              <a:buNone/>
            </a:pPr>
            <a:endParaRPr lang="en-US" dirty="0"/>
          </a:p>
          <a:p>
            <a:pPr marL="64008" indent="0" algn="ctr">
              <a:buNone/>
            </a:pPr>
            <a:r>
              <a:rPr lang="en-US" i="1" dirty="0" smtClean="0"/>
              <a:t>-especially critical in B-to-B markets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67494"/>
            <a:ext cx="7239000" cy="951706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The Customer Buying Process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600"/>
          </a:xfrm>
        </p:spPr>
        <p:txBody>
          <a:bodyPr>
            <a:normAutofit fontScale="92500" lnSpcReduction="20000"/>
          </a:bodyPr>
          <a:lstStyle/>
          <a:p>
            <a:pPr marL="64008" indent="0" algn="ctr">
              <a:buNone/>
            </a:pPr>
            <a:r>
              <a:rPr lang="en-US" dirty="0" smtClean="0"/>
              <a:t>Need recognition</a:t>
            </a:r>
          </a:p>
          <a:p>
            <a:pPr marL="64008" indent="0" algn="ctr">
              <a:buNone/>
            </a:pPr>
            <a:endParaRPr lang="en-US" dirty="0" smtClean="0"/>
          </a:p>
          <a:p>
            <a:pPr marL="64008" indent="0" algn="ctr">
              <a:buNone/>
            </a:pPr>
            <a:r>
              <a:rPr lang="en-US" dirty="0" smtClean="0"/>
              <a:t>Information Search</a:t>
            </a:r>
          </a:p>
          <a:p>
            <a:pPr marL="64008" indent="0" algn="ctr">
              <a:buNone/>
            </a:pPr>
            <a:endParaRPr lang="en-US" dirty="0" smtClean="0"/>
          </a:p>
          <a:p>
            <a:pPr marL="64008" indent="0" algn="ctr">
              <a:buNone/>
            </a:pPr>
            <a:r>
              <a:rPr lang="en-US" dirty="0" smtClean="0"/>
              <a:t>Alternative Evaluation</a:t>
            </a:r>
          </a:p>
          <a:p>
            <a:pPr marL="64008" indent="0" algn="ctr">
              <a:buNone/>
            </a:pPr>
            <a:endParaRPr lang="en-US" dirty="0" smtClean="0"/>
          </a:p>
          <a:p>
            <a:pPr marL="64008" indent="0" algn="ctr">
              <a:buNone/>
            </a:pPr>
            <a:r>
              <a:rPr lang="en-US" dirty="0" smtClean="0"/>
              <a:t>Purchase Decision-making</a:t>
            </a:r>
          </a:p>
          <a:p>
            <a:pPr marL="64008" indent="0" algn="ctr">
              <a:buNone/>
            </a:pPr>
            <a:endParaRPr lang="en-US" dirty="0" smtClean="0"/>
          </a:p>
          <a:p>
            <a:pPr marL="64008" indent="0" algn="ctr">
              <a:buNone/>
            </a:pPr>
            <a:r>
              <a:rPr lang="en-US" dirty="0" smtClean="0"/>
              <a:t>Post-purchase Evaluation</a:t>
            </a:r>
          </a:p>
          <a:p>
            <a:endParaRPr lang="en-US" dirty="0" smtClean="0"/>
          </a:p>
        </p:txBody>
      </p:sp>
      <p:sp>
        <p:nvSpPr>
          <p:cNvPr id="4" name="Down Arrow 3"/>
          <p:cNvSpPr/>
          <p:nvPr/>
        </p:nvSpPr>
        <p:spPr>
          <a:xfrm>
            <a:off x="4315968" y="2971800"/>
            <a:ext cx="484632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4315968" y="1981200"/>
            <a:ext cx="484632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315968" y="3886200"/>
            <a:ext cx="484632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315968" y="4800600"/>
            <a:ext cx="484632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Now you do it…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Interview me on how I bought a collapsible boat for my daughter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Pair up with the person next to you.  One of you interview the other.  Assume that one of you owns a car.  </a:t>
            </a: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Determine how that person buys new tires for their car </a:t>
            </a:r>
            <a:endParaRPr lang="en-US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342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82168"/>
            <a:ext cx="7772400" cy="1399032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Your Customer’s Buying Process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72000"/>
          </a:xfrm>
        </p:spPr>
        <p:txBody>
          <a:bodyPr/>
          <a:lstStyle/>
          <a:p>
            <a:pPr marL="64008" indent="0"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chemeClr val="tx2"/>
                </a:solidFill>
              </a:rPr>
              <a:t>4 key issues:</a:t>
            </a:r>
          </a:p>
          <a:p>
            <a:pPr marL="64008" indent="0">
              <a:buNone/>
            </a:pPr>
            <a:endParaRPr lang="en-US" sz="800" dirty="0" smtClean="0"/>
          </a:p>
          <a:p>
            <a:pPr marL="64008" indent="0">
              <a:buNone/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n-US" i="1" dirty="0" smtClean="0"/>
              <a:t>- Length</a:t>
            </a:r>
          </a:p>
          <a:p>
            <a:pPr marL="64008" indent="0">
              <a:buNone/>
            </a:pPr>
            <a:r>
              <a:rPr lang="en-US" i="1" dirty="0"/>
              <a:t>	</a:t>
            </a:r>
            <a:r>
              <a:rPr lang="en-US" i="1" dirty="0" smtClean="0"/>
              <a:t>- Stages </a:t>
            </a:r>
          </a:p>
          <a:p>
            <a:pPr marL="64008" indent="0">
              <a:buNone/>
            </a:pPr>
            <a:r>
              <a:rPr lang="en-US" i="1" dirty="0"/>
              <a:t>	</a:t>
            </a:r>
            <a:r>
              <a:rPr lang="en-US" i="1" dirty="0" smtClean="0"/>
              <a:t>- Developments </a:t>
            </a:r>
            <a:r>
              <a:rPr lang="en-US" i="1" dirty="0"/>
              <a:t>within </a:t>
            </a:r>
            <a:r>
              <a:rPr lang="en-US" i="1" dirty="0" smtClean="0"/>
              <a:t>Stages</a:t>
            </a:r>
          </a:p>
          <a:p>
            <a:pPr marL="64008" indent="0">
              <a:buNone/>
            </a:pPr>
            <a:r>
              <a:rPr lang="en-US" i="1" dirty="0"/>
              <a:t>	</a:t>
            </a:r>
            <a:r>
              <a:rPr lang="en-US" i="1" dirty="0" smtClean="0"/>
              <a:t>- Role </a:t>
            </a:r>
            <a:r>
              <a:rPr lang="en-US" i="1" dirty="0"/>
              <a:t>Players in Each Stage</a:t>
            </a:r>
          </a:p>
          <a:p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Type of Purchase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142559" cy="3962401"/>
          </a:xfrm>
        </p:spPr>
        <p:txBody>
          <a:bodyPr>
            <a:normAutofit fontScale="92500" lnSpcReduction="10000"/>
          </a:bodyPr>
          <a:lstStyle/>
          <a:p>
            <a:endParaRPr lang="en-US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Low Involvement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Medium Involvement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High involvement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How relational or transactional???</a:t>
            </a:r>
            <a:endParaRPr lang="en-US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82168"/>
            <a:ext cx="7543800" cy="1399032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Question…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 algn="ctr">
              <a:buNone/>
            </a:pPr>
            <a:endParaRPr lang="en-US" i="1" dirty="0" smtClean="0"/>
          </a:p>
          <a:p>
            <a:pPr marL="64008" indent="0" algn="ctr">
              <a:buNone/>
            </a:pPr>
            <a:endParaRPr lang="en-US" i="1" dirty="0"/>
          </a:p>
          <a:p>
            <a:pPr marL="64008" indent="0" algn="ctr">
              <a:buNone/>
            </a:pPr>
            <a:endParaRPr lang="en-US" i="1" dirty="0" smtClean="0"/>
          </a:p>
          <a:p>
            <a:pPr marL="64008" indent="0" algn="ctr">
              <a:buNone/>
            </a:pPr>
            <a:r>
              <a:rPr lang="en-US" i="1" dirty="0" smtClean="0"/>
              <a:t>How are buying and selling related?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7678340" cy="1209326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The Market Section: 8 Steps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828800"/>
            <a:ext cx="7429499" cy="4267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Define the relevant market</a:t>
            </a:r>
          </a:p>
          <a:p>
            <a:r>
              <a:rPr lang="en-US" dirty="0" smtClean="0"/>
              <a:t>Estimate market size and potential </a:t>
            </a:r>
          </a:p>
          <a:p>
            <a:r>
              <a:rPr lang="en-US" dirty="0" smtClean="0"/>
              <a:t>Understand buyer descriptors</a:t>
            </a:r>
          </a:p>
          <a:p>
            <a:r>
              <a:rPr lang="en-US" dirty="0" smtClean="0"/>
              <a:t>Examine buyer behavior</a:t>
            </a:r>
          </a:p>
          <a:p>
            <a:r>
              <a:rPr lang="en-US" dirty="0" smtClean="0"/>
              <a:t>Segment the market</a:t>
            </a:r>
          </a:p>
          <a:p>
            <a:r>
              <a:rPr lang="en-US" dirty="0" smtClean="0"/>
              <a:t>Prioritize who you are going to target</a:t>
            </a:r>
          </a:p>
          <a:p>
            <a:r>
              <a:rPr lang="en-US" dirty="0" smtClean="0"/>
              <a:t>Assess the competition</a:t>
            </a:r>
          </a:p>
          <a:p>
            <a:r>
              <a:rPr lang="en-US" dirty="0" smtClean="0"/>
              <a:t>Projecting your sales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134082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Define the Relevant Market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981200"/>
            <a:ext cx="7429499" cy="4114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Establishing parameters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sz="1800" dirty="0" smtClean="0"/>
              <a:t>B-to-B versus B-to-C</a:t>
            </a:r>
          </a:p>
          <a:p>
            <a:pPr>
              <a:buNone/>
            </a:pPr>
            <a:r>
              <a:rPr lang="en-US" sz="1800" dirty="0" smtClean="0"/>
              <a:t>	-geographic</a:t>
            </a:r>
          </a:p>
          <a:p>
            <a:pPr>
              <a:buNone/>
            </a:pPr>
            <a:r>
              <a:rPr lang="en-US" sz="1800" dirty="0" smtClean="0"/>
              <a:t>	-economic</a:t>
            </a:r>
          </a:p>
          <a:p>
            <a:pPr>
              <a:buNone/>
            </a:pPr>
            <a:r>
              <a:rPr lang="en-US" sz="1800" dirty="0" smtClean="0"/>
              <a:t>	-gender</a:t>
            </a:r>
          </a:p>
          <a:p>
            <a:pPr>
              <a:buNone/>
            </a:pPr>
            <a:r>
              <a:rPr lang="en-US" sz="1800" dirty="0" smtClean="0"/>
              <a:t>	-etc.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dirty="0" smtClean="0"/>
              <a:t>Be specific in outlining where the bulk (90+% of customers will come from)</a:t>
            </a:r>
          </a:p>
          <a:p>
            <a:pPr>
              <a:buNone/>
            </a:pPr>
            <a:endParaRPr lang="en-US" dirty="0" smtClean="0"/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67494"/>
            <a:ext cx="7543800" cy="1027906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Let’s do it…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The relevant market for </a:t>
            </a:r>
            <a:r>
              <a:rPr lang="en-US" dirty="0" err="1" smtClean="0"/>
              <a:t>Styro</a:t>
            </a:r>
            <a:r>
              <a:rPr lang="en-US" dirty="0" smtClean="0"/>
              <a:t> Insulations can be defined as building contractors with 20 or more employees in the major metro areas of Texas, Oklahoma and Kansas who specialize in new home construction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relevant market for Hippo Pops can be defined as …</a:t>
            </a:r>
          </a:p>
          <a:p>
            <a:endParaRPr lang="en-US" dirty="0"/>
          </a:p>
          <a:p>
            <a:r>
              <a:rPr lang="en-US" dirty="0"/>
              <a:t>The relevant market for </a:t>
            </a:r>
            <a:r>
              <a:rPr lang="en-US" u="sng" dirty="0"/>
              <a:t>Name of Company </a:t>
            </a:r>
            <a:r>
              <a:rPr lang="en-US" dirty="0"/>
              <a:t> can be defined as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51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04088"/>
            <a:ext cx="8229600" cy="972312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Estimating Market Numbers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905000"/>
            <a:ext cx="7429499" cy="41909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3"/>
                </a:solidFill>
              </a:rPr>
              <a:t>Two Sources of Demand:</a:t>
            </a:r>
          </a:p>
          <a:p>
            <a:r>
              <a:rPr lang="en-US" dirty="0" smtClean="0"/>
              <a:t>Primary Demand</a:t>
            </a:r>
          </a:p>
          <a:p>
            <a:pPr>
              <a:buNone/>
            </a:pPr>
            <a:r>
              <a:rPr lang="en-US" dirty="0" smtClean="0"/>
              <a:t>	-# of users</a:t>
            </a:r>
          </a:p>
          <a:p>
            <a:pPr>
              <a:buNone/>
            </a:pPr>
            <a:r>
              <a:rPr lang="en-US" dirty="0" smtClean="0"/>
              <a:t>	-usage rates</a:t>
            </a:r>
          </a:p>
          <a:p>
            <a:pPr>
              <a:buNone/>
            </a:pPr>
            <a:endParaRPr lang="en-US" sz="1700" dirty="0" smtClean="0"/>
          </a:p>
          <a:p>
            <a:r>
              <a:rPr lang="en-US" dirty="0" smtClean="0"/>
              <a:t>Selective Demand</a:t>
            </a:r>
          </a:p>
          <a:p>
            <a:pPr>
              <a:buNone/>
            </a:pPr>
            <a:r>
              <a:rPr lang="en-US" dirty="0" smtClean="0"/>
              <a:t>	-competitors customers (acquisition)</a:t>
            </a:r>
          </a:p>
          <a:p>
            <a:pPr>
              <a:buNone/>
            </a:pPr>
            <a:r>
              <a:rPr lang="en-US" dirty="0" smtClean="0"/>
              <a:t>	-your customers (retention)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Estimate Market Potential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80010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Invent your own methodology</a:t>
            </a:r>
          </a:p>
          <a:p>
            <a:r>
              <a:rPr lang="en-US" dirty="0" smtClean="0"/>
              <a:t>Use the data you CAN find</a:t>
            </a:r>
          </a:p>
          <a:p>
            <a:r>
              <a:rPr lang="en-US" dirty="0" smtClean="0"/>
              <a:t>Based on pieces of information that you are able to find and weave together</a:t>
            </a:r>
          </a:p>
          <a:p>
            <a:r>
              <a:rPr lang="en-US" dirty="0" smtClean="0"/>
              <a:t>A bit of a scavenger hunt</a:t>
            </a:r>
          </a:p>
          <a:p>
            <a:r>
              <a:rPr lang="en-US" dirty="0" smtClean="0"/>
              <a:t>Needs to be logical and systematic</a:t>
            </a:r>
          </a:p>
          <a:p>
            <a:r>
              <a:rPr lang="en-US" dirty="0" smtClean="0"/>
              <a:t>Needs to be believable and conservative</a:t>
            </a:r>
          </a:p>
          <a:p>
            <a:r>
              <a:rPr lang="en-US" dirty="0" smtClean="0"/>
              <a:t>Based on realistic ASSUMPTIONS</a:t>
            </a:r>
          </a:p>
          <a:p>
            <a:r>
              <a:rPr lang="en-US" dirty="0" err="1" smtClean="0"/>
              <a:t>Ain’t</a:t>
            </a:r>
            <a:r>
              <a:rPr lang="en-US" dirty="0" smtClean="0"/>
              <a:t> exact, but one can base decisions on it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Build Up…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82808"/>
            <a:ext cx="83820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The average couple getting married in Central Florida spends $22,000</a:t>
            </a:r>
            <a:r>
              <a:rPr lang="en-US" dirty="0" smtClean="0">
                <a:solidFill>
                  <a:schemeClr val="accent3"/>
                </a:solidFill>
              </a:rPr>
              <a:t> (a)</a:t>
            </a:r>
          </a:p>
          <a:p>
            <a:r>
              <a:rPr lang="en-US" dirty="0" smtClean="0"/>
              <a:t>15% of wedding costs tend to be for photography services </a:t>
            </a:r>
            <a:r>
              <a:rPr lang="en-US" dirty="0" smtClean="0">
                <a:solidFill>
                  <a:schemeClr val="accent3"/>
                </a:solidFill>
              </a:rPr>
              <a:t>(b) </a:t>
            </a:r>
          </a:p>
          <a:p>
            <a:r>
              <a:rPr lang="en-US" dirty="0" smtClean="0"/>
              <a:t>Videos represent roughly 20% of the photography expenditure </a:t>
            </a:r>
            <a:r>
              <a:rPr lang="en-US" dirty="0" smtClean="0">
                <a:solidFill>
                  <a:schemeClr val="accent3"/>
                </a:solidFill>
              </a:rPr>
              <a:t>(c)</a:t>
            </a:r>
          </a:p>
          <a:p>
            <a:r>
              <a:rPr lang="en-US" dirty="0"/>
              <a:t>About 8600 weddings occur in Central Florida each </a:t>
            </a:r>
            <a:r>
              <a:rPr lang="en-US" dirty="0" smtClean="0"/>
              <a:t>year </a:t>
            </a:r>
            <a:r>
              <a:rPr lang="en-US" dirty="0" smtClean="0">
                <a:solidFill>
                  <a:schemeClr val="accent3"/>
                </a:solidFill>
              </a:rPr>
              <a:t>(d)</a:t>
            </a:r>
          </a:p>
          <a:p>
            <a:endParaRPr lang="en-US" dirty="0">
              <a:solidFill>
                <a:srgbClr val="00B0F0"/>
              </a:solidFill>
            </a:endParaRPr>
          </a:p>
          <a:p>
            <a:pPr marL="64008" indent="0" algn="ctr">
              <a:buNone/>
            </a:pP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a x b x c x d =  ??? 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4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7429499" cy="1134082"/>
          </a:xfrm>
        </p:spPr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…or </a:t>
            </a:r>
            <a:r>
              <a:rPr lang="en-US" b="1" dirty="0">
                <a:solidFill>
                  <a:schemeClr val="accent3"/>
                </a:solidFill>
              </a:rPr>
              <a:t>Break Down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600200"/>
            <a:ext cx="7429499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There are 320 million Americans </a:t>
            </a:r>
            <a:r>
              <a:rPr lang="en-US" dirty="0" smtClean="0">
                <a:solidFill>
                  <a:srgbClr val="FFC000"/>
                </a:solidFill>
              </a:rPr>
              <a:t>(a)</a:t>
            </a:r>
          </a:p>
          <a:p>
            <a:r>
              <a:rPr lang="en-US" dirty="0" smtClean="0"/>
              <a:t>51% are female </a:t>
            </a:r>
            <a:r>
              <a:rPr lang="en-US" dirty="0" smtClean="0">
                <a:solidFill>
                  <a:srgbClr val="FFC000"/>
                </a:solidFill>
              </a:rPr>
              <a:t>(b)</a:t>
            </a:r>
          </a:p>
          <a:p>
            <a:r>
              <a:rPr lang="en-US" dirty="0" smtClean="0"/>
              <a:t>35% of females wear big and tall sizes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(c)</a:t>
            </a:r>
          </a:p>
          <a:p>
            <a:r>
              <a:rPr lang="en-US" dirty="0" smtClean="0"/>
              <a:t>23% of females are 20-35 years of age </a:t>
            </a:r>
            <a:r>
              <a:rPr lang="en-US" dirty="0" smtClean="0">
                <a:solidFill>
                  <a:srgbClr val="FFC000"/>
                </a:solidFill>
              </a:rPr>
              <a:t>(d)</a:t>
            </a:r>
          </a:p>
          <a:p>
            <a:r>
              <a:rPr lang="en-US" dirty="0"/>
              <a:t>3</a:t>
            </a:r>
            <a:r>
              <a:rPr lang="en-US" dirty="0" smtClean="0"/>
              <a:t>% of U.S. population lives in Central Florida </a:t>
            </a:r>
            <a:r>
              <a:rPr lang="en-US" dirty="0" smtClean="0">
                <a:solidFill>
                  <a:srgbClr val="FFC000"/>
                </a:solidFill>
              </a:rPr>
              <a:t>(e)</a:t>
            </a:r>
          </a:p>
          <a:p>
            <a:r>
              <a:rPr lang="en-US" dirty="0" smtClean="0"/>
              <a:t>The average female owns 3 professional suits </a:t>
            </a:r>
            <a:r>
              <a:rPr lang="en-US" dirty="0" smtClean="0">
                <a:solidFill>
                  <a:srgbClr val="FFC000"/>
                </a:solidFill>
              </a:rPr>
              <a:t>(f)</a:t>
            </a:r>
          </a:p>
          <a:p>
            <a:r>
              <a:rPr lang="en-US" dirty="0" smtClean="0"/>
              <a:t>The average professional suit costs $165 </a:t>
            </a:r>
            <a:r>
              <a:rPr lang="en-US" dirty="0" smtClean="0">
                <a:solidFill>
                  <a:srgbClr val="FFC000"/>
                </a:solidFill>
              </a:rPr>
              <a:t>(g)</a:t>
            </a:r>
          </a:p>
          <a:p>
            <a:pPr marL="0" indent="0" algn="ctr">
              <a:buNone/>
            </a:pPr>
            <a:r>
              <a:rPr lang="en-US" b="1" i="1" dirty="0" smtClean="0">
                <a:solidFill>
                  <a:srgbClr val="FFC000"/>
                </a:solidFill>
              </a:rPr>
              <a:t>a x b x c x d x e x f x g =  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51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What About the Buyer?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087880"/>
            <a:ext cx="7467600" cy="4389120"/>
          </a:xfrm>
        </p:spPr>
        <p:txBody>
          <a:bodyPr/>
          <a:lstStyle/>
          <a:p>
            <a:r>
              <a:rPr lang="en-US" dirty="0" smtClean="0"/>
              <a:t>Who Buys?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When?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What?</a:t>
            </a:r>
          </a:p>
          <a:p>
            <a:r>
              <a:rPr lang="en-US" dirty="0" smtClean="0"/>
              <a:t>Where?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1028</TotalTime>
  <Words>585</Words>
  <Application>Microsoft Office PowerPoint</Application>
  <PresentationFormat>On-screen Show (4:3)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Tw Cen MT</vt:lpstr>
      <vt:lpstr>Circuit</vt:lpstr>
      <vt:lpstr>Capturing the Market for Your CLIENTS:  Part I</vt:lpstr>
      <vt:lpstr>The Market Section: 8 Steps</vt:lpstr>
      <vt:lpstr>Define the Relevant Market</vt:lpstr>
      <vt:lpstr>Let’s do it…</vt:lpstr>
      <vt:lpstr>Estimating Market Numbers</vt:lpstr>
      <vt:lpstr>Estimate Market Potential</vt:lpstr>
      <vt:lpstr>Build Up…</vt:lpstr>
      <vt:lpstr>…or Break Down</vt:lpstr>
      <vt:lpstr>What About the Buyer?</vt:lpstr>
      <vt:lpstr>Descriptors of the Market:  Who?</vt:lpstr>
      <vt:lpstr>Other Side of Who Buys…</vt:lpstr>
      <vt:lpstr>The Customer Buying Process</vt:lpstr>
      <vt:lpstr>Now you do it…</vt:lpstr>
      <vt:lpstr>Your Customer’s Buying Process</vt:lpstr>
      <vt:lpstr>Type of Purchase</vt:lpstr>
      <vt:lpstr>Question…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with the Market before Thinking About Marketing</dc:title>
  <dc:creator>Mike Morris</dc:creator>
  <cp:lastModifiedBy>Michael Morris</cp:lastModifiedBy>
  <cp:revision>24</cp:revision>
  <dcterms:created xsi:type="dcterms:W3CDTF">2009-09-16T16:09:01Z</dcterms:created>
  <dcterms:modified xsi:type="dcterms:W3CDTF">2023-10-10T20:26:50Z</dcterms:modified>
</cp:coreProperties>
</file>