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0" r:id="rId1"/>
  </p:sldMasterIdLst>
  <p:sldIdLst>
    <p:sldId id="256" r:id="rId2"/>
    <p:sldId id="266" r:id="rId3"/>
    <p:sldId id="269" r:id="rId4"/>
    <p:sldId id="271" r:id="rId5"/>
    <p:sldId id="281" r:id="rId6"/>
    <p:sldId id="280" r:id="rId7"/>
    <p:sldId id="279" r:id="rId8"/>
    <p:sldId id="273" r:id="rId9"/>
    <p:sldId id="278" r:id="rId10"/>
    <p:sldId id="275" r:id="rId11"/>
    <p:sldId id="277" r:id="rId12"/>
    <p:sldId id="285" r:id="rId13"/>
    <p:sldId id="282" r:id="rId14"/>
    <p:sldId id="283" r:id="rId15"/>
    <p:sldId id="286" r:id="rId16"/>
    <p:sldId id="287" r:id="rId17"/>
    <p:sldId id="288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1686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EF10F7C-0CE3-4CC0-8924-6DCA07506291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F209C87F-7DE8-403B-83D7-8A755CC15BB6}">
      <dgm:prSet phldrT="[Text]"/>
      <dgm:spPr/>
      <dgm:t>
        <a:bodyPr/>
        <a:lstStyle/>
        <a:p>
          <a:r>
            <a:rPr lang="en-US" b="1" dirty="0" smtClean="0"/>
            <a:t>Market for Replacement Glass</a:t>
          </a:r>
          <a:endParaRPr lang="en-US" b="1" dirty="0"/>
        </a:p>
      </dgm:t>
    </dgm:pt>
    <dgm:pt modelId="{A23B63A5-41CF-4839-8ABE-79965E1C91F3}" type="parTrans" cxnId="{0748C3BD-1C61-469F-8342-33B06118AB67}">
      <dgm:prSet/>
      <dgm:spPr/>
      <dgm:t>
        <a:bodyPr/>
        <a:lstStyle/>
        <a:p>
          <a:endParaRPr lang="en-US"/>
        </a:p>
      </dgm:t>
    </dgm:pt>
    <dgm:pt modelId="{5556D227-3EF2-4738-9139-6D7827857B91}" type="sibTrans" cxnId="{0748C3BD-1C61-469F-8342-33B06118AB67}">
      <dgm:prSet/>
      <dgm:spPr/>
      <dgm:t>
        <a:bodyPr/>
        <a:lstStyle/>
        <a:p>
          <a:endParaRPr lang="en-US"/>
        </a:p>
      </dgm:t>
    </dgm:pt>
    <dgm:pt modelId="{971019CD-675A-404A-B9F6-98C27EB848E6}">
      <dgm:prSet phldrT="[Text]"/>
      <dgm:spPr/>
      <dgm:t>
        <a:bodyPr/>
        <a:lstStyle/>
        <a:p>
          <a:r>
            <a:rPr lang="en-US" dirty="0" smtClean="0"/>
            <a:t>B-to-B</a:t>
          </a:r>
          <a:endParaRPr lang="en-US" dirty="0"/>
        </a:p>
      </dgm:t>
    </dgm:pt>
    <dgm:pt modelId="{FC950EDE-D780-402E-AF4B-D537BB83C619}" type="parTrans" cxnId="{2F6B3CCF-D806-4B73-B307-F68D6ACC6F78}">
      <dgm:prSet/>
      <dgm:spPr/>
      <dgm:t>
        <a:bodyPr/>
        <a:lstStyle/>
        <a:p>
          <a:endParaRPr lang="en-US"/>
        </a:p>
      </dgm:t>
    </dgm:pt>
    <dgm:pt modelId="{29B90C24-A53C-4854-BBB7-0AC7DE85DCAD}" type="sibTrans" cxnId="{2F6B3CCF-D806-4B73-B307-F68D6ACC6F78}">
      <dgm:prSet/>
      <dgm:spPr/>
      <dgm:t>
        <a:bodyPr/>
        <a:lstStyle/>
        <a:p>
          <a:endParaRPr lang="en-US"/>
        </a:p>
      </dgm:t>
    </dgm:pt>
    <dgm:pt modelId="{E5936BEF-9397-4B04-B645-0B3C0F2D3C99}">
      <dgm:prSet phldrT="[Text]"/>
      <dgm:spPr/>
      <dgm:t>
        <a:bodyPr/>
        <a:lstStyle/>
        <a:p>
          <a:r>
            <a:rPr lang="en-US" dirty="0" smtClean="0"/>
            <a:t>Auto repair shops</a:t>
          </a:r>
          <a:endParaRPr lang="en-US" dirty="0"/>
        </a:p>
      </dgm:t>
    </dgm:pt>
    <dgm:pt modelId="{590652D8-028A-406F-9007-CB461B71DAA4}" type="parTrans" cxnId="{89D8A8D1-09BE-4AE5-8AA0-A6303F49158B}">
      <dgm:prSet/>
      <dgm:spPr/>
      <dgm:t>
        <a:bodyPr/>
        <a:lstStyle/>
        <a:p>
          <a:endParaRPr lang="en-US"/>
        </a:p>
      </dgm:t>
    </dgm:pt>
    <dgm:pt modelId="{CF56053C-B950-4D8F-91B9-91779BE8083D}" type="sibTrans" cxnId="{89D8A8D1-09BE-4AE5-8AA0-A6303F49158B}">
      <dgm:prSet/>
      <dgm:spPr/>
      <dgm:t>
        <a:bodyPr/>
        <a:lstStyle/>
        <a:p>
          <a:endParaRPr lang="en-US"/>
        </a:p>
      </dgm:t>
    </dgm:pt>
    <dgm:pt modelId="{E8821C4E-49E4-4AC9-8238-39F560F62A22}">
      <dgm:prSet phldrT="[Text]"/>
      <dgm:spPr/>
      <dgm:t>
        <a:bodyPr/>
        <a:lstStyle/>
        <a:p>
          <a:r>
            <a:rPr lang="en-US" dirty="0" smtClean="0"/>
            <a:t>Building contractors</a:t>
          </a:r>
          <a:endParaRPr lang="en-US" dirty="0"/>
        </a:p>
      </dgm:t>
    </dgm:pt>
    <dgm:pt modelId="{EB4A6B2A-A4F9-499F-94B0-5374A9DC4BCA}" type="parTrans" cxnId="{B896B249-8DFE-47CC-9968-C1D311F86550}">
      <dgm:prSet/>
      <dgm:spPr/>
      <dgm:t>
        <a:bodyPr/>
        <a:lstStyle/>
        <a:p>
          <a:endParaRPr lang="en-US"/>
        </a:p>
      </dgm:t>
    </dgm:pt>
    <dgm:pt modelId="{E3694FDC-651B-43EC-AE70-380127FC61AA}" type="sibTrans" cxnId="{B896B249-8DFE-47CC-9968-C1D311F86550}">
      <dgm:prSet/>
      <dgm:spPr/>
      <dgm:t>
        <a:bodyPr/>
        <a:lstStyle/>
        <a:p>
          <a:endParaRPr lang="en-US"/>
        </a:p>
      </dgm:t>
    </dgm:pt>
    <dgm:pt modelId="{E73F3646-29C8-4FCE-BD33-E6F4A83BCE87}">
      <dgm:prSet phldrT="[Text]"/>
      <dgm:spPr/>
      <dgm:t>
        <a:bodyPr/>
        <a:lstStyle/>
        <a:p>
          <a:r>
            <a:rPr lang="en-US" b="1" dirty="0" smtClean="0"/>
            <a:t>B-to-C</a:t>
          </a:r>
          <a:endParaRPr lang="en-US" b="1" dirty="0"/>
        </a:p>
      </dgm:t>
    </dgm:pt>
    <dgm:pt modelId="{6ACCF964-63A5-4177-8994-86E7999AE947}" type="parTrans" cxnId="{21D47A4F-9510-4382-8E3C-6B7076C7D183}">
      <dgm:prSet/>
      <dgm:spPr/>
      <dgm:t>
        <a:bodyPr/>
        <a:lstStyle/>
        <a:p>
          <a:endParaRPr lang="en-US"/>
        </a:p>
      </dgm:t>
    </dgm:pt>
    <dgm:pt modelId="{94FA62E3-DE89-4D57-9175-C57DEC0805CC}" type="sibTrans" cxnId="{21D47A4F-9510-4382-8E3C-6B7076C7D183}">
      <dgm:prSet/>
      <dgm:spPr/>
      <dgm:t>
        <a:bodyPr/>
        <a:lstStyle/>
        <a:p>
          <a:endParaRPr lang="en-US"/>
        </a:p>
      </dgm:t>
    </dgm:pt>
    <dgm:pt modelId="{AE920311-391B-4A0E-B124-213E123B4995}">
      <dgm:prSet phldrT="[Text]"/>
      <dgm:spPr/>
      <dgm:t>
        <a:bodyPr/>
        <a:lstStyle/>
        <a:p>
          <a:r>
            <a:rPr lang="en-US" dirty="0" smtClean="0"/>
            <a:t>Car owners</a:t>
          </a:r>
          <a:endParaRPr lang="en-US" dirty="0"/>
        </a:p>
      </dgm:t>
    </dgm:pt>
    <dgm:pt modelId="{ED199922-59FA-47C7-A729-82BE895DB6AE}" type="parTrans" cxnId="{796FB6FC-713B-4FC6-B9A5-0CDDCF771FAD}">
      <dgm:prSet/>
      <dgm:spPr/>
      <dgm:t>
        <a:bodyPr/>
        <a:lstStyle/>
        <a:p>
          <a:endParaRPr lang="en-US"/>
        </a:p>
      </dgm:t>
    </dgm:pt>
    <dgm:pt modelId="{4034C25E-6F25-4ACE-878A-34D5D2C861CF}" type="sibTrans" cxnId="{796FB6FC-713B-4FC6-B9A5-0CDDCF771FAD}">
      <dgm:prSet/>
      <dgm:spPr/>
      <dgm:t>
        <a:bodyPr/>
        <a:lstStyle/>
        <a:p>
          <a:endParaRPr lang="en-US"/>
        </a:p>
      </dgm:t>
    </dgm:pt>
    <dgm:pt modelId="{E87438AB-A3EB-4AEF-B347-D4A42D6309F6}">
      <dgm:prSet/>
      <dgm:spPr/>
      <dgm:t>
        <a:bodyPr/>
        <a:lstStyle/>
        <a:p>
          <a:r>
            <a:rPr lang="en-US" b="1" dirty="0" smtClean="0"/>
            <a:t>Homeowners</a:t>
          </a:r>
          <a:endParaRPr lang="en-US" b="1" dirty="0"/>
        </a:p>
      </dgm:t>
    </dgm:pt>
    <dgm:pt modelId="{2823438F-6941-4E83-B368-3B812292D750}" type="parTrans" cxnId="{045DC14B-57A3-4494-A98E-D128DC5080C3}">
      <dgm:prSet/>
      <dgm:spPr/>
      <dgm:t>
        <a:bodyPr/>
        <a:lstStyle/>
        <a:p>
          <a:endParaRPr lang="en-US"/>
        </a:p>
      </dgm:t>
    </dgm:pt>
    <dgm:pt modelId="{29CB1639-7C9A-4715-B607-F7FC1C570C19}" type="sibTrans" cxnId="{045DC14B-57A3-4494-A98E-D128DC5080C3}">
      <dgm:prSet/>
      <dgm:spPr/>
      <dgm:t>
        <a:bodyPr/>
        <a:lstStyle/>
        <a:p>
          <a:endParaRPr lang="en-US"/>
        </a:p>
      </dgm:t>
    </dgm:pt>
    <dgm:pt modelId="{29D03960-0B6A-42A8-B9E6-FEE6B8739D15}">
      <dgm:prSet/>
      <dgm:spPr/>
      <dgm:t>
        <a:bodyPr/>
        <a:lstStyle/>
        <a:p>
          <a:r>
            <a:rPr lang="en-US" b="1" dirty="0" smtClean="0"/>
            <a:t>Homes in areas with severe winters</a:t>
          </a:r>
          <a:endParaRPr lang="en-US" b="1" dirty="0"/>
        </a:p>
      </dgm:t>
    </dgm:pt>
    <dgm:pt modelId="{1AD20519-989F-41A2-A589-7E266992C5F1}" type="parTrans" cxnId="{660068F0-2B30-4B00-A786-81591253263C}">
      <dgm:prSet/>
      <dgm:spPr/>
      <dgm:t>
        <a:bodyPr/>
        <a:lstStyle/>
        <a:p>
          <a:endParaRPr lang="en-US"/>
        </a:p>
      </dgm:t>
    </dgm:pt>
    <dgm:pt modelId="{BA5E83DC-C7CB-4C33-B8A1-5EE04E728A25}" type="sibTrans" cxnId="{660068F0-2B30-4B00-A786-81591253263C}">
      <dgm:prSet/>
      <dgm:spPr/>
      <dgm:t>
        <a:bodyPr/>
        <a:lstStyle/>
        <a:p>
          <a:endParaRPr lang="en-US"/>
        </a:p>
      </dgm:t>
    </dgm:pt>
    <dgm:pt modelId="{2AD0E5E2-B6F4-42C7-B705-94819E0A3971}">
      <dgm:prSet/>
      <dgm:spPr/>
      <dgm:t>
        <a:bodyPr/>
        <a:lstStyle/>
        <a:p>
          <a:r>
            <a:rPr lang="en-US" dirty="0" smtClean="0"/>
            <a:t>Homes in other geographic areas</a:t>
          </a:r>
          <a:endParaRPr lang="en-US" dirty="0"/>
        </a:p>
      </dgm:t>
    </dgm:pt>
    <dgm:pt modelId="{B001846A-8EFA-498D-B12B-EE61D49A8204}" type="parTrans" cxnId="{8FD1C90F-46BC-44A0-BCAA-CE096A96AA1F}">
      <dgm:prSet/>
      <dgm:spPr/>
      <dgm:t>
        <a:bodyPr/>
        <a:lstStyle/>
        <a:p>
          <a:endParaRPr lang="en-US"/>
        </a:p>
      </dgm:t>
    </dgm:pt>
    <dgm:pt modelId="{F56DE384-FCAB-4EA5-92A6-412C82D4AAEC}" type="sibTrans" cxnId="{8FD1C90F-46BC-44A0-BCAA-CE096A96AA1F}">
      <dgm:prSet/>
      <dgm:spPr/>
      <dgm:t>
        <a:bodyPr/>
        <a:lstStyle/>
        <a:p>
          <a:endParaRPr lang="en-US"/>
        </a:p>
      </dgm:t>
    </dgm:pt>
    <dgm:pt modelId="{A9EF16A7-BC5F-44DB-8FBE-91E8AF0AC2B3}">
      <dgm:prSet/>
      <dgm:spPr/>
      <dgm:t>
        <a:bodyPr/>
        <a:lstStyle/>
        <a:p>
          <a:r>
            <a:rPr lang="en-US" b="1" dirty="0" smtClean="0"/>
            <a:t>Houses  worth $200,000 or more</a:t>
          </a:r>
          <a:endParaRPr lang="en-US" b="1" dirty="0"/>
        </a:p>
      </dgm:t>
    </dgm:pt>
    <dgm:pt modelId="{8807C000-1900-4267-B407-97A50DE30220}" type="parTrans" cxnId="{3D52F888-FD14-48E3-A70D-154C41C4E160}">
      <dgm:prSet/>
      <dgm:spPr/>
      <dgm:t>
        <a:bodyPr/>
        <a:lstStyle/>
        <a:p>
          <a:endParaRPr lang="en-US"/>
        </a:p>
      </dgm:t>
    </dgm:pt>
    <dgm:pt modelId="{F90D94E0-A584-4D29-874B-01685734BA8D}" type="sibTrans" cxnId="{3D52F888-FD14-48E3-A70D-154C41C4E160}">
      <dgm:prSet/>
      <dgm:spPr/>
      <dgm:t>
        <a:bodyPr/>
        <a:lstStyle/>
        <a:p>
          <a:endParaRPr lang="en-US"/>
        </a:p>
      </dgm:t>
    </dgm:pt>
    <dgm:pt modelId="{E8510B64-8424-4089-81E8-6808AAAB01F6}">
      <dgm:prSet/>
      <dgm:spPr/>
      <dgm:t>
        <a:bodyPr/>
        <a:lstStyle/>
        <a:p>
          <a:r>
            <a:rPr lang="en-US" dirty="0" smtClean="0"/>
            <a:t>Houses worth under $200,000</a:t>
          </a:r>
          <a:endParaRPr lang="en-US" dirty="0"/>
        </a:p>
      </dgm:t>
    </dgm:pt>
    <dgm:pt modelId="{01B17962-59A7-4246-B0D7-73732E981BEF}" type="parTrans" cxnId="{F5BFC451-1796-45CB-9BC6-7DBAC0D6379F}">
      <dgm:prSet/>
      <dgm:spPr/>
      <dgm:t>
        <a:bodyPr/>
        <a:lstStyle/>
        <a:p>
          <a:endParaRPr lang="en-US"/>
        </a:p>
      </dgm:t>
    </dgm:pt>
    <dgm:pt modelId="{3133D5E6-7A13-42B9-9AFD-31CAFE7A3749}" type="sibTrans" cxnId="{F5BFC451-1796-45CB-9BC6-7DBAC0D6379F}">
      <dgm:prSet/>
      <dgm:spPr/>
      <dgm:t>
        <a:bodyPr/>
        <a:lstStyle/>
        <a:p>
          <a:endParaRPr lang="en-US"/>
        </a:p>
      </dgm:t>
    </dgm:pt>
    <dgm:pt modelId="{15BC95B1-8C58-42CE-B58B-F95D50D991E4}" type="pres">
      <dgm:prSet presAssocID="{2EF10F7C-0CE3-4CC0-8924-6DCA07506291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BA360519-F990-4CC1-9D06-946593D7A6BC}" type="pres">
      <dgm:prSet presAssocID="{F209C87F-7DE8-403B-83D7-8A755CC15BB6}" presName="hierRoot1" presStyleCnt="0"/>
      <dgm:spPr/>
    </dgm:pt>
    <dgm:pt modelId="{723F17DE-653B-4C40-BEC3-DEFD5F1CB1EB}" type="pres">
      <dgm:prSet presAssocID="{F209C87F-7DE8-403B-83D7-8A755CC15BB6}" presName="composite" presStyleCnt="0"/>
      <dgm:spPr/>
    </dgm:pt>
    <dgm:pt modelId="{378D5555-F824-4CA8-87BA-14471AE1D2E9}" type="pres">
      <dgm:prSet presAssocID="{F209C87F-7DE8-403B-83D7-8A755CC15BB6}" presName="background" presStyleLbl="node0" presStyleIdx="0" presStyleCnt="1"/>
      <dgm:spPr/>
    </dgm:pt>
    <dgm:pt modelId="{4ACFC37A-3AF2-4E53-B85B-481857B79DDE}" type="pres">
      <dgm:prSet presAssocID="{F209C87F-7DE8-403B-83D7-8A755CC15BB6}" presName="text" presStyleLbl="fgAcc0" presStyleIdx="0" presStyleCnt="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D3D82250-E2EF-47AA-BCD0-536ADB2E9071}" type="pres">
      <dgm:prSet presAssocID="{F209C87F-7DE8-403B-83D7-8A755CC15BB6}" presName="hierChild2" presStyleCnt="0"/>
      <dgm:spPr/>
    </dgm:pt>
    <dgm:pt modelId="{9D41B88E-8789-47AD-9DB6-535D6EB76FD1}" type="pres">
      <dgm:prSet presAssocID="{FC950EDE-D780-402E-AF4B-D537BB83C619}" presName="Name10" presStyleLbl="parChTrans1D2" presStyleIdx="0" presStyleCnt="2"/>
      <dgm:spPr/>
      <dgm:t>
        <a:bodyPr/>
        <a:lstStyle/>
        <a:p>
          <a:endParaRPr lang="en-US"/>
        </a:p>
      </dgm:t>
    </dgm:pt>
    <dgm:pt modelId="{C5F3708B-7381-4886-B098-AB3A0A0F6A7A}" type="pres">
      <dgm:prSet presAssocID="{971019CD-675A-404A-B9F6-98C27EB848E6}" presName="hierRoot2" presStyleCnt="0"/>
      <dgm:spPr/>
    </dgm:pt>
    <dgm:pt modelId="{A2E6ECBA-AE0D-46AD-B8C1-7A60A11012BE}" type="pres">
      <dgm:prSet presAssocID="{971019CD-675A-404A-B9F6-98C27EB848E6}" presName="composite2" presStyleCnt="0"/>
      <dgm:spPr/>
    </dgm:pt>
    <dgm:pt modelId="{709F15BD-FFC6-4CE6-B4AE-323435D3F2BC}" type="pres">
      <dgm:prSet presAssocID="{971019CD-675A-404A-B9F6-98C27EB848E6}" presName="background2" presStyleLbl="node2" presStyleIdx="0" presStyleCnt="2"/>
      <dgm:spPr/>
    </dgm:pt>
    <dgm:pt modelId="{82213D70-CCEF-4188-BBFF-117E0CF3333A}" type="pres">
      <dgm:prSet presAssocID="{971019CD-675A-404A-B9F6-98C27EB848E6}" presName="text2" presStyleLbl="fgAcc2" presStyleIdx="0" presStyleCnt="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DC877FAC-269B-4601-8C26-B33B4406AC48}" type="pres">
      <dgm:prSet presAssocID="{971019CD-675A-404A-B9F6-98C27EB848E6}" presName="hierChild3" presStyleCnt="0"/>
      <dgm:spPr/>
    </dgm:pt>
    <dgm:pt modelId="{B39FC085-4FA1-4427-ABFB-62517DED2429}" type="pres">
      <dgm:prSet presAssocID="{590652D8-028A-406F-9007-CB461B71DAA4}" presName="Name17" presStyleLbl="parChTrans1D3" presStyleIdx="0" presStyleCnt="4"/>
      <dgm:spPr/>
      <dgm:t>
        <a:bodyPr/>
        <a:lstStyle/>
        <a:p>
          <a:endParaRPr lang="en-US"/>
        </a:p>
      </dgm:t>
    </dgm:pt>
    <dgm:pt modelId="{B483E83E-2A60-4927-979F-7BD2AF55A1FE}" type="pres">
      <dgm:prSet presAssocID="{E5936BEF-9397-4B04-B645-0B3C0F2D3C99}" presName="hierRoot3" presStyleCnt="0"/>
      <dgm:spPr/>
    </dgm:pt>
    <dgm:pt modelId="{849D9004-5B60-4E9C-A2A9-236875DDDDE3}" type="pres">
      <dgm:prSet presAssocID="{E5936BEF-9397-4B04-B645-0B3C0F2D3C99}" presName="composite3" presStyleCnt="0"/>
      <dgm:spPr/>
    </dgm:pt>
    <dgm:pt modelId="{BD87781F-A035-43FD-8AA0-A7A44A1FFF3E}" type="pres">
      <dgm:prSet presAssocID="{E5936BEF-9397-4B04-B645-0B3C0F2D3C99}" presName="background3" presStyleLbl="node3" presStyleIdx="0" presStyleCnt="4"/>
      <dgm:spPr/>
    </dgm:pt>
    <dgm:pt modelId="{C1A08929-9C1C-4CE9-BE6D-BF461888B95F}" type="pres">
      <dgm:prSet presAssocID="{E5936BEF-9397-4B04-B645-0B3C0F2D3C99}" presName="text3" presStyleLbl="fgAcc3" presStyleIdx="0" presStyleCnt="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3F8B4CE0-5779-4D42-A3D4-CE20352272F7}" type="pres">
      <dgm:prSet presAssocID="{E5936BEF-9397-4B04-B645-0B3C0F2D3C99}" presName="hierChild4" presStyleCnt="0"/>
      <dgm:spPr/>
    </dgm:pt>
    <dgm:pt modelId="{90E9591B-E25A-4DDE-9F3A-047B1ABF9785}" type="pres">
      <dgm:prSet presAssocID="{EB4A6B2A-A4F9-499F-94B0-5374A9DC4BCA}" presName="Name17" presStyleLbl="parChTrans1D3" presStyleIdx="1" presStyleCnt="4"/>
      <dgm:spPr/>
      <dgm:t>
        <a:bodyPr/>
        <a:lstStyle/>
        <a:p>
          <a:endParaRPr lang="en-US"/>
        </a:p>
      </dgm:t>
    </dgm:pt>
    <dgm:pt modelId="{F1DDA983-CCBB-4BA6-BDA3-CD07E55CD4CD}" type="pres">
      <dgm:prSet presAssocID="{E8821C4E-49E4-4AC9-8238-39F560F62A22}" presName="hierRoot3" presStyleCnt="0"/>
      <dgm:spPr/>
    </dgm:pt>
    <dgm:pt modelId="{0CFD215A-4868-480B-B7D7-2972C1CD58DE}" type="pres">
      <dgm:prSet presAssocID="{E8821C4E-49E4-4AC9-8238-39F560F62A22}" presName="composite3" presStyleCnt="0"/>
      <dgm:spPr/>
    </dgm:pt>
    <dgm:pt modelId="{B42C5884-7302-4D88-A19E-CC289130A29A}" type="pres">
      <dgm:prSet presAssocID="{E8821C4E-49E4-4AC9-8238-39F560F62A22}" presName="background3" presStyleLbl="node3" presStyleIdx="1" presStyleCnt="4"/>
      <dgm:spPr/>
    </dgm:pt>
    <dgm:pt modelId="{E95CE282-A155-4775-A872-E8FE64358125}" type="pres">
      <dgm:prSet presAssocID="{E8821C4E-49E4-4AC9-8238-39F560F62A22}" presName="text3" presStyleLbl="fgAcc3" presStyleIdx="1" presStyleCnt="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10919037-07D9-4C1A-A72C-4C0EA58D9A12}" type="pres">
      <dgm:prSet presAssocID="{E8821C4E-49E4-4AC9-8238-39F560F62A22}" presName="hierChild4" presStyleCnt="0"/>
      <dgm:spPr/>
    </dgm:pt>
    <dgm:pt modelId="{2079CBD1-39A4-41C7-9749-D6A68F661897}" type="pres">
      <dgm:prSet presAssocID="{6ACCF964-63A5-4177-8994-86E7999AE947}" presName="Name10" presStyleLbl="parChTrans1D2" presStyleIdx="1" presStyleCnt="2"/>
      <dgm:spPr/>
      <dgm:t>
        <a:bodyPr/>
        <a:lstStyle/>
        <a:p>
          <a:endParaRPr lang="en-US"/>
        </a:p>
      </dgm:t>
    </dgm:pt>
    <dgm:pt modelId="{D09D578F-901D-4900-9B53-1E9759E12266}" type="pres">
      <dgm:prSet presAssocID="{E73F3646-29C8-4FCE-BD33-E6F4A83BCE87}" presName="hierRoot2" presStyleCnt="0"/>
      <dgm:spPr/>
    </dgm:pt>
    <dgm:pt modelId="{A2723737-0F2D-4162-B079-DFF9320FDFFD}" type="pres">
      <dgm:prSet presAssocID="{E73F3646-29C8-4FCE-BD33-E6F4A83BCE87}" presName="composite2" presStyleCnt="0"/>
      <dgm:spPr/>
    </dgm:pt>
    <dgm:pt modelId="{DC6759B9-04AB-4770-BD93-E15D890589FF}" type="pres">
      <dgm:prSet presAssocID="{E73F3646-29C8-4FCE-BD33-E6F4A83BCE87}" presName="background2" presStyleLbl="node2" presStyleIdx="1" presStyleCnt="2"/>
      <dgm:spPr/>
    </dgm:pt>
    <dgm:pt modelId="{3E2DA2AA-6D63-4C3D-8B33-D1B3E713C360}" type="pres">
      <dgm:prSet presAssocID="{E73F3646-29C8-4FCE-BD33-E6F4A83BCE87}" presName="text2" presStyleLbl="fgAcc2" presStyleIdx="1" presStyleCnt="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0298C15C-F12A-4883-A1AE-232973FA53FB}" type="pres">
      <dgm:prSet presAssocID="{E73F3646-29C8-4FCE-BD33-E6F4A83BCE87}" presName="hierChild3" presStyleCnt="0"/>
      <dgm:spPr/>
    </dgm:pt>
    <dgm:pt modelId="{C81E732E-82BE-42B1-84D2-BCDF86D4E965}" type="pres">
      <dgm:prSet presAssocID="{ED199922-59FA-47C7-A729-82BE895DB6AE}" presName="Name17" presStyleLbl="parChTrans1D3" presStyleIdx="2" presStyleCnt="4"/>
      <dgm:spPr/>
      <dgm:t>
        <a:bodyPr/>
        <a:lstStyle/>
        <a:p>
          <a:endParaRPr lang="en-US"/>
        </a:p>
      </dgm:t>
    </dgm:pt>
    <dgm:pt modelId="{18D28F38-675E-4F60-87B5-A01E77A88918}" type="pres">
      <dgm:prSet presAssocID="{AE920311-391B-4A0E-B124-213E123B4995}" presName="hierRoot3" presStyleCnt="0"/>
      <dgm:spPr/>
    </dgm:pt>
    <dgm:pt modelId="{889F86AB-A720-4B55-9799-5A20D940CA32}" type="pres">
      <dgm:prSet presAssocID="{AE920311-391B-4A0E-B124-213E123B4995}" presName="composite3" presStyleCnt="0"/>
      <dgm:spPr/>
    </dgm:pt>
    <dgm:pt modelId="{DCC3C478-E4D2-4A7B-AAA3-9382353AB06B}" type="pres">
      <dgm:prSet presAssocID="{AE920311-391B-4A0E-B124-213E123B4995}" presName="background3" presStyleLbl="node3" presStyleIdx="2" presStyleCnt="4"/>
      <dgm:spPr/>
    </dgm:pt>
    <dgm:pt modelId="{D128E328-DF4C-464A-BF01-135599CCDF7B}" type="pres">
      <dgm:prSet presAssocID="{AE920311-391B-4A0E-B124-213E123B4995}" presName="text3" presStyleLbl="fgAcc3" presStyleIdx="2" presStyleCnt="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A49A6830-3A14-40C5-B128-81845C0AB579}" type="pres">
      <dgm:prSet presAssocID="{AE920311-391B-4A0E-B124-213E123B4995}" presName="hierChild4" presStyleCnt="0"/>
      <dgm:spPr/>
    </dgm:pt>
    <dgm:pt modelId="{24E6FA51-629E-4591-87C0-CAE754F8D554}" type="pres">
      <dgm:prSet presAssocID="{2823438F-6941-4E83-B368-3B812292D750}" presName="Name17" presStyleLbl="parChTrans1D3" presStyleIdx="3" presStyleCnt="4"/>
      <dgm:spPr/>
      <dgm:t>
        <a:bodyPr/>
        <a:lstStyle/>
        <a:p>
          <a:endParaRPr lang="en-US"/>
        </a:p>
      </dgm:t>
    </dgm:pt>
    <dgm:pt modelId="{045DA98A-0F19-4C89-9E45-6BC9B4E3DA96}" type="pres">
      <dgm:prSet presAssocID="{E87438AB-A3EB-4AEF-B347-D4A42D6309F6}" presName="hierRoot3" presStyleCnt="0"/>
      <dgm:spPr/>
    </dgm:pt>
    <dgm:pt modelId="{2204555F-8274-4EFD-94B2-E5D0D49CC625}" type="pres">
      <dgm:prSet presAssocID="{E87438AB-A3EB-4AEF-B347-D4A42D6309F6}" presName="composite3" presStyleCnt="0"/>
      <dgm:spPr/>
    </dgm:pt>
    <dgm:pt modelId="{823D7D75-0208-4703-BBE9-8A2FB38BE317}" type="pres">
      <dgm:prSet presAssocID="{E87438AB-A3EB-4AEF-B347-D4A42D6309F6}" presName="background3" presStyleLbl="node3" presStyleIdx="3" presStyleCnt="4"/>
      <dgm:spPr/>
    </dgm:pt>
    <dgm:pt modelId="{35E8D791-E5B9-40B0-B5DB-4EF766EEE1BE}" type="pres">
      <dgm:prSet presAssocID="{E87438AB-A3EB-4AEF-B347-D4A42D6309F6}" presName="text3" presStyleLbl="fgAcc3" presStyleIdx="3" presStyleCnt="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DF387D94-5D7D-4130-B4BE-066F1A445EB1}" type="pres">
      <dgm:prSet presAssocID="{E87438AB-A3EB-4AEF-B347-D4A42D6309F6}" presName="hierChild4" presStyleCnt="0"/>
      <dgm:spPr/>
    </dgm:pt>
    <dgm:pt modelId="{1BE72462-61B2-4897-A635-0C0E46342110}" type="pres">
      <dgm:prSet presAssocID="{1AD20519-989F-41A2-A589-7E266992C5F1}" presName="Name23" presStyleLbl="parChTrans1D4" presStyleIdx="0" presStyleCnt="4"/>
      <dgm:spPr/>
      <dgm:t>
        <a:bodyPr/>
        <a:lstStyle/>
        <a:p>
          <a:endParaRPr lang="en-US"/>
        </a:p>
      </dgm:t>
    </dgm:pt>
    <dgm:pt modelId="{B10FAC6B-955E-4FE7-B47F-69FF21FC249B}" type="pres">
      <dgm:prSet presAssocID="{29D03960-0B6A-42A8-B9E6-FEE6B8739D15}" presName="hierRoot4" presStyleCnt="0"/>
      <dgm:spPr/>
    </dgm:pt>
    <dgm:pt modelId="{7BEC39DC-15EB-41E6-B1A0-938B669F04AB}" type="pres">
      <dgm:prSet presAssocID="{29D03960-0B6A-42A8-B9E6-FEE6B8739D15}" presName="composite4" presStyleCnt="0"/>
      <dgm:spPr/>
    </dgm:pt>
    <dgm:pt modelId="{9E1E4EBE-FF9E-4725-88E6-D44BA0AACDFB}" type="pres">
      <dgm:prSet presAssocID="{29D03960-0B6A-42A8-B9E6-FEE6B8739D15}" presName="background4" presStyleLbl="node4" presStyleIdx="0" presStyleCnt="4"/>
      <dgm:spPr/>
    </dgm:pt>
    <dgm:pt modelId="{F6396CCD-A24F-4D5A-AA8F-9D89841F1E0F}" type="pres">
      <dgm:prSet presAssocID="{29D03960-0B6A-42A8-B9E6-FEE6B8739D15}" presName="text4" presStyleLbl="fgAcc4" presStyleIdx="0" presStyleCnt="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F7D1E279-BD93-4BEC-BCDE-9417B236335A}" type="pres">
      <dgm:prSet presAssocID="{29D03960-0B6A-42A8-B9E6-FEE6B8739D15}" presName="hierChild5" presStyleCnt="0"/>
      <dgm:spPr/>
    </dgm:pt>
    <dgm:pt modelId="{8585DCE2-6CBC-4CF0-A6A5-1619E0542B78}" type="pres">
      <dgm:prSet presAssocID="{01B17962-59A7-4246-B0D7-73732E981BEF}" presName="Name23" presStyleLbl="parChTrans1D4" presStyleIdx="1" presStyleCnt="4"/>
      <dgm:spPr/>
      <dgm:t>
        <a:bodyPr/>
        <a:lstStyle/>
        <a:p>
          <a:endParaRPr lang="en-US"/>
        </a:p>
      </dgm:t>
    </dgm:pt>
    <dgm:pt modelId="{EA657F59-EFEB-446F-B5AD-E0619AF72FEA}" type="pres">
      <dgm:prSet presAssocID="{E8510B64-8424-4089-81E8-6808AAAB01F6}" presName="hierRoot4" presStyleCnt="0"/>
      <dgm:spPr/>
    </dgm:pt>
    <dgm:pt modelId="{E44A1D11-D845-46A1-9EDE-E5E11C3CE7AB}" type="pres">
      <dgm:prSet presAssocID="{E8510B64-8424-4089-81E8-6808AAAB01F6}" presName="composite4" presStyleCnt="0"/>
      <dgm:spPr/>
    </dgm:pt>
    <dgm:pt modelId="{967E0D69-6089-4BEF-BC47-92A23F41F557}" type="pres">
      <dgm:prSet presAssocID="{E8510B64-8424-4089-81E8-6808AAAB01F6}" presName="background4" presStyleLbl="node4" presStyleIdx="1" presStyleCnt="4"/>
      <dgm:spPr/>
    </dgm:pt>
    <dgm:pt modelId="{E28156CA-0819-4CCE-B777-96350E4115B5}" type="pres">
      <dgm:prSet presAssocID="{E8510B64-8424-4089-81E8-6808AAAB01F6}" presName="text4" presStyleLbl="fgAcc4" presStyleIdx="1" presStyleCnt="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0B1C115C-1FA7-4AC1-9982-59D76047940D}" type="pres">
      <dgm:prSet presAssocID="{E8510B64-8424-4089-81E8-6808AAAB01F6}" presName="hierChild5" presStyleCnt="0"/>
      <dgm:spPr/>
    </dgm:pt>
    <dgm:pt modelId="{9E1DF71F-804B-4B1D-A562-B35086447B6E}" type="pres">
      <dgm:prSet presAssocID="{8807C000-1900-4267-B407-97A50DE30220}" presName="Name23" presStyleLbl="parChTrans1D4" presStyleIdx="2" presStyleCnt="4"/>
      <dgm:spPr/>
      <dgm:t>
        <a:bodyPr/>
        <a:lstStyle/>
        <a:p>
          <a:endParaRPr lang="en-US"/>
        </a:p>
      </dgm:t>
    </dgm:pt>
    <dgm:pt modelId="{9FE5F4E3-641A-46A8-8119-53E5BC13991D}" type="pres">
      <dgm:prSet presAssocID="{A9EF16A7-BC5F-44DB-8FBE-91E8AF0AC2B3}" presName="hierRoot4" presStyleCnt="0"/>
      <dgm:spPr/>
    </dgm:pt>
    <dgm:pt modelId="{2D835773-C319-40BB-8518-70CDAB00C02E}" type="pres">
      <dgm:prSet presAssocID="{A9EF16A7-BC5F-44DB-8FBE-91E8AF0AC2B3}" presName="composite4" presStyleCnt="0"/>
      <dgm:spPr/>
    </dgm:pt>
    <dgm:pt modelId="{5839AE30-4BCA-485E-9523-05CBF5F8C4C7}" type="pres">
      <dgm:prSet presAssocID="{A9EF16A7-BC5F-44DB-8FBE-91E8AF0AC2B3}" presName="background4" presStyleLbl="node4" presStyleIdx="2" presStyleCnt="4"/>
      <dgm:spPr/>
    </dgm:pt>
    <dgm:pt modelId="{88D9A845-C16A-480B-9F00-E239AED0F92E}" type="pres">
      <dgm:prSet presAssocID="{A9EF16A7-BC5F-44DB-8FBE-91E8AF0AC2B3}" presName="text4" presStyleLbl="fgAcc4" presStyleIdx="2" presStyleCnt="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52131030-58DD-47DE-9AFC-379179BDC27A}" type="pres">
      <dgm:prSet presAssocID="{A9EF16A7-BC5F-44DB-8FBE-91E8AF0AC2B3}" presName="hierChild5" presStyleCnt="0"/>
      <dgm:spPr/>
    </dgm:pt>
    <dgm:pt modelId="{69035ADD-80DD-4211-A66E-18A9867D30B8}" type="pres">
      <dgm:prSet presAssocID="{B001846A-8EFA-498D-B12B-EE61D49A8204}" presName="Name23" presStyleLbl="parChTrans1D4" presStyleIdx="3" presStyleCnt="4"/>
      <dgm:spPr/>
      <dgm:t>
        <a:bodyPr/>
        <a:lstStyle/>
        <a:p>
          <a:endParaRPr lang="en-US"/>
        </a:p>
      </dgm:t>
    </dgm:pt>
    <dgm:pt modelId="{A15D4FA2-CDB0-4999-8FA2-A139F117C7ED}" type="pres">
      <dgm:prSet presAssocID="{2AD0E5E2-B6F4-42C7-B705-94819E0A3971}" presName="hierRoot4" presStyleCnt="0"/>
      <dgm:spPr/>
    </dgm:pt>
    <dgm:pt modelId="{39E70827-F91F-43D0-AE06-78074BF5850B}" type="pres">
      <dgm:prSet presAssocID="{2AD0E5E2-B6F4-42C7-B705-94819E0A3971}" presName="composite4" presStyleCnt="0"/>
      <dgm:spPr/>
    </dgm:pt>
    <dgm:pt modelId="{5D4312B9-E6F1-4E07-9486-F825182496C6}" type="pres">
      <dgm:prSet presAssocID="{2AD0E5E2-B6F4-42C7-B705-94819E0A3971}" presName="background4" presStyleLbl="node4" presStyleIdx="3" presStyleCnt="4"/>
      <dgm:spPr/>
    </dgm:pt>
    <dgm:pt modelId="{3880C9AB-C0DD-47BF-882F-0B763A7C16FE}" type="pres">
      <dgm:prSet presAssocID="{2AD0E5E2-B6F4-42C7-B705-94819E0A3971}" presName="text4" presStyleLbl="fgAcc4" presStyleIdx="3" presStyleCnt="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61872F6F-D69F-4E73-B674-BFEBEE9AAB3E}" type="pres">
      <dgm:prSet presAssocID="{2AD0E5E2-B6F4-42C7-B705-94819E0A3971}" presName="hierChild5" presStyleCnt="0"/>
      <dgm:spPr/>
    </dgm:pt>
  </dgm:ptLst>
  <dgm:cxnLst>
    <dgm:cxn modelId="{2F6B3CCF-D806-4B73-B307-F68D6ACC6F78}" srcId="{F209C87F-7DE8-403B-83D7-8A755CC15BB6}" destId="{971019CD-675A-404A-B9F6-98C27EB848E6}" srcOrd="0" destOrd="0" parTransId="{FC950EDE-D780-402E-AF4B-D537BB83C619}" sibTransId="{29B90C24-A53C-4854-BBB7-0AC7DE85DCAD}"/>
    <dgm:cxn modelId="{796FB6FC-713B-4FC6-B9A5-0CDDCF771FAD}" srcId="{E73F3646-29C8-4FCE-BD33-E6F4A83BCE87}" destId="{AE920311-391B-4A0E-B124-213E123B4995}" srcOrd="0" destOrd="0" parTransId="{ED199922-59FA-47C7-A729-82BE895DB6AE}" sibTransId="{4034C25E-6F25-4ACE-878A-34D5D2C861CF}"/>
    <dgm:cxn modelId="{7DBC548D-9840-49D6-8294-95D88FE9390B}" type="presOf" srcId="{AE920311-391B-4A0E-B124-213E123B4995}" destId="{D128E328-DF4C-464A-BF01-135599CCDF7B}" srcOrd="0" destOrd="0" presId="urn:microsoft.com/office/officeart/2005/8/layout/hierarchy1"/>
    <dgm:cxn modelId="{9054B573-7F40-4E0E-9FAF-75DCF0B6D587}" type="presOf" srcId="{6ACCF964-63A5-4177-8994-86E7999AE947}" destId="{2079CBD1-39A4-41C7-9749-D6A68F661897}" srcOrd="0" destOrd="0" presId="urn:microsoft.com/office/officeart/2005/8/layout/hierarchy1"/>
    <dgm:cxn modelId="{B896B249-8DFE-47CC-9968-C1D311F86550}" srcId="{971019CD-675A-404A-B9F6-98C27EB848E6}" destId="{E8821C4E-49E4-4AC9-8238-39F560F62A22}" srcOrd="1" destOrd="0" parTransId="{EB4A6B2A-A4F9-499F-94B0-5374A9DC4BCA}" sibTransId="{E3694FDC-651B-43EC-AE70-380127FC61AA}"/>
    <dgm:cxn modelId="{8FD1C90F-46BC-44A0-BCAA-CE096A96AA1F}" srcId="{E87438AB-A3EB-4AEF-B347-D4A42D6309F6}" destId="{2AD0E5E2-B6F4-42C7-B705-94819E0A3971}" srcOrd="1" destOrd="0" parTransId="{B001846A-8EFA-498D-B12B-EE61D49A8204}" sibTransId="{F56DE384-FCAB-4EA5-92A6-412C82D4AAEC}"/>
    <dgm:cxn modelId="{80A9AB55-9C0D-48A9-B386-2C4DC01BCB4A}" type="presOf" srcId="{29D03960-0B6A-42A8-B9E6-FEE6B8739D15}" destId="{F6396CCD-A24F-4D5A-AA8F-9D89841F1E0F}" srcOrd="0" destOrd="0" presId="urn:microsoft.com/office/officeart/2005/8/layout/hierarchy1"/>
    <dgm:cxn modelId="{DB126DAC-2A52-4E59-82B3-1BDA8F4621AB}" type="presOf" srcId="{E8821C4E-49E4-4AC9-8238-39F560F62A22}" destId="{E95CE282-A155-4775-A872-E8FE64358125}" srcOrd="0" destOrd="0" presId="urn:microsoft.com/office/officeart/2005/8/layout/hierarchy1"/>
    <dgm:cxn modelId="{A91B9826-45C3-4FE7-9A2D-BB2DAA14474A}" type="presOf" srcId="{8807C000-1900-4267-B407-97A50DE30220}" destId="{9E1DF71F-804B-4B1D-A562-B35086447B6E}" srcOrd="0" destOrd="0" presId="urn:microsoft.com/office/officeart/2005/8/layout/hierarchy1"/>
    <dgm:cxn modelId="{3002BD82-7545-412B-BA17-695FAF3D4F2D}" type="presOf" srcId="{ED199922-59FA-47C7-A729-82BE895DB6AE}" destId="{C81E732E-82BE-42B1-84D2-BCDF86D4E965}" srcOrd="0" destOrd="0" presId="urn:microsoft.com/office/officeart/2005/8/layout/hierarchy1"/>
    <dgm:cxn modelId="{15439FC6-4F49-4E51-92F4-5B80FF3C895E}" type="presOf" srcId="{1AD20519-989F-41A2-A589-7E266992C5F1}" destId="{1BE72462-61B2-4897-A635-0C0E46342110}" srcOrd="0" destOrd="0" presId="urn:microsoft.com/office/officeart/2005/8/layout/hierarchy1"/>
    <dgm:cxn modelId="{156E7B5E-3963-4E3F-9763-245FFCA69EE6}" type="presOf" srcId="{2823438F-6941-4E83-B368-3B812292D750}" destId="{24E6FA51-629E-4591-87C0-CAE754F8D554}" srcOrd="0" destOrd="0" presId="urn:microsoft.com/office/officeart/2005/8/layout/hierarchy1"/>
    <dgm:cxn modelId="{89D8A8D1-09BE-4AE5-8AA0-A6303F49158B}" srcId="{971019CD-675A-404A-B9F6-98C27EB848E6}" destId="{E5936BEF-9397-4B04-B645-0B3C0F2D3C99}" srcOrd="0" destOrd="0" parTransId="{590652D8-028A-406F-9007-CB461B71DAA4}" sibTransId="{CF56053C-B950-4D8F-91B9-91779BE8083D}"/>
    <dgm:cxn modelId="{24ECD6EE-5898-465A-8A75-2D220BE6BA24}" type="presOf" srcId="{2AD0E5E2-B6F4-42C7-B705-94819E0A3971}" destId="{3880C9AB-C0DD-47BF-882F-0B763A7C16FE}" srcOrd="0" destOrd="0" presId="urn:microsoft.com/office/officeart/2005/8/layout/hierarchy1"/>
    <dgm:cxn modelId="{3D52F888-FD14-48E3-A70D-154C41C4E160}" srcId="{29D03960-0B6A-42A8-B9E6-FEE6B8739D15}" destId="{A9EF16A7-BC5F-44DB-8FBE-91E8AF0AC2B3}" srcOrd="1" destOrd="0" parTransId="{8807C000-1900-4267-B407-97A50DE30220}" sibTransId="{F90D94E0-A584-4D29-874B-01685734BA8D}"/>
    <dgm:cxn modelId="{3889B69A-2D08-449B-8500-D49BD8265145}" type="presOf" srcId="{01B17962-59A7-4246-B0D7-73732E981BEF}" destId="{8585DCE2-6CBC-4CF0-A6A5-1619E0542B78}" srcOrd="0" destOrd="0" presId="urn:microsoft.com/office/officeart/2005/8/layout/hierarchy1"/>
    <dgm:cxn modelId="{045DC14B-57A3-4494-A98E-D128DC5080C3}" srcId="{E73F3646-29C8-4FCE-BD33-E6F4A83BCE87}" destId="{E87438AB-A3EB-4AEF-B347-D4A42D6309F6}" srcOrd="1" destOrd="0" parTransId="{2823438F-6941-4E83-B368-3B812292D750}" sibTransId="{29CB1639-7C9A-4715-B607-F7FC1C570C19}"/>
    <dgm:cxn modelId="{F019D9AE-14FF-4A90-BF12-FEDE30557A69}" type="presOf" srcId="{FC950EDE-D780-402E-AF4B-D537BB83C619}" destId="{9D41B88E-8789-47AD-9DB6-535D6EB76FD1}" srcOrd="0" destOrd="0" presId="urn:microsoft.com/office/officeart/2005/8/layout/hierarchy1"/>
    <dgm:cxn modelId="{660068F0-2B30-4B00-A786-81591253263C}" srcId="{E87438AB-A3EB-4AEF-B347-D4A42D6309F6}" destId="{29D03960-0B6A-42A8-B9E6-FEE6B8739D15}" srcOrd="0" destOrd="0" parTransId="{1AD20519-989F-41A2-A589-7E266992C5F1}" sibTransId="{BA5E83DC-C7CB-4C33-B8A1-5EE04E728A25}"/>
    <dgm:cxn modelId="{0748C3BD-1C61-469F-8342-33B06118AB67}" srcId="{2EF10F7C-0CE3-4CC0-8924-6DCA07506291}" destId="{F209C87F-7DE8-403B-83D7-8A755CC15BB6}" srcOrd="0" destOrd="0" parTransId="{A23B63A5-41CF-4839-8ABE-79965E1C91F3}" sibTransId="{5556D227-3EF2-4738-9139-6D7827857B91}"/>
    <dgm:cxn modelId="{21D47A4F-9510-4382-8E3C-6B7076C7D183}" srcId="{F209C87F-7DE8-403B-83D7-8A755CC15BB6}" destId="{E73F3646-29C8-4FCE-BD33-E6F4A83BCE87}" srcOrd="1" destOrd="0" parTransId="{6ACCF964-63A5-4177-8994-86E7999AE947}" sibTransId="{94FA62E3-DE89-4D57-9175-C57DEC0805CC}"/>
    <dgm:cxn modelId="{1E13698C-488A-4667-98F9-30EE36571113}" type="presOf" srcId="{A9EF16A7-BC5F-44DB-8FBE-91E8AF0AC2B3}" destId="{88D9A845-C16A-480B-9F00-E239AED0F92E}" srcOrd="0" destOrd="0" presId="urn:microsoft.com/office/officeart/2005/8/layout/hierarchy1"/>
    <dgm:cxn modelId="{F6AA5B4E-252B-47B9-8100-B7E03B2DCA3A}" type="presOf" srcId="{971019CD-675A-404A-B9F6-98C27EB848E6}" destId="{82213D70-CCEF-4188-BBFF-117E0CF3333A}" srcOrd="0" destOrd="0" presId="urn:microsoft.com/office/officeart/2005/8/layout/hierarchy1"/>
    <dgm:cxn modelId="{D07CE903-A83E-4435-B0F0-97FB5CB03932}" type="presOf" srcId="{E8510B64-8424-4089-81E8-6808AAAB01F6}" destId="{E28156CA-0819-4CCE-B777-96350E4115B5}" srcOrd="0" destOrd="0" presId="urn:microsoft.com/office/officeart/2005/8/layout/hierarchy1"/>
    <dgm:cxn modelId="{B205D526-0C79-493B-A84C-22A66887C211}" type="presOf" srcId="{F209C87F-7DE8-403B-83D7-8A755CC15BB6}" destId="{4ACFC37A-3AF2-4E53-B85B-481857B79DDE}" srcOrd="0" destOrd="0" presId="urn:microsoft.com/office/officeart/2005/8/layout/hierarchy1"/>
    <dgm:cxn modelId="{93B526F8-2623-4B94-A6CA-C13A144707B7}" type="presOf" srcId="{590652D8-028A-406F-9007-CB461B71DAA4}" destId="{B39FC085-4FA1-4427-ABFB-62517DED2429}" srcOrd="0" destOrd="0" presId="urn:microsoft.com/office/officeart/2005/8/layout/hierarchy1"/>
    <dgm:cxn modelId="{F5BFC451-1796-45CB-9BC6-7DBAC0D6379F}" srcId="{29D03960-0B6A-42A8-B9E6-FEE6B8739D15}" destId="{E8510B64-8424-4089-81E8-6808AAAB01F6}" srcOrd="0" destOrd="0" parTransId="{01B17962-59A7-4246-B0D7-73732E981BEF}" sibTransId="{3133D5E6-7A13-42B9-9AFD-31CAFE7A3749}"/>
    <dgm:cxn modelId="{53B2AA85-3354-4475-A3C4-AEDE99A4D6D4}" type="presOf" srcId="{E87438AB-A3EB-4AEF-B347-D4A42D6309F6}" destId="{35E8D791-E5B9-40B0-B5DB-4EF766EEE1BE}" srcOrd="0" destOrd="0" presId="urn:microsoft.com/office/officeart/2005/8/layout/hierarchy1"/>
    <dgm:cxn modelId="{E1D4EA16-E75A-4737-A2BD-9FEA60E676D9}" type="presOf" srcId="{B001846A-8EFA-498D-B12B-EE61D49A8204}" destId="{69035ADD-80DD-4211-A66E-18A9867D30B8}" srcOrd="0" destOrd="0" presId="urn:microsoft.com/office/officeart/2005/8/layout/hierarchy1"/>
    <dgm:cxn modelId="{E2A361D8-0CD7-4774-9891-9ABD20BAE77D}" type="presOf" srcId="{EB4A6B2A-A4F9-499F-94B0-5374A9DC4BCA}" destId="{90E9591B-E25A-4DDE-9F3A-047B1ABF9785}" srcOrd="0" destOrd="0" presId="urn:microsoft.com/office/officeart/2005/8/layout/hierarchy1"/>
    <dgm:cxn modelId="{18F91232-4003-439C-B45C-E78FAFE92000}" type="presOf" srcId="{2EF10F7C-0CE3-4CC0-8924-6DCA07506291}" destId="{15BC95B1-8C58-42CE-B58B-F95D50D991E4}" srcOrd="0" destOrd="0" presId="urn:microsoft.com/office/officeart/2005/8/layout/hierarchy1"/>
    <dgm:cxn modelId="{CEF8ECD3-E573-41C3-8FDC-0DE09BC8D6FF}" type="presOf" srcId="{E5936BEF-9397-4B04-B645-0B3C0F2D3C99}" destId="{C1A08929-9C1C-4CE9-BE6D-BF461888B95F}" srcOrd="0" destOrd="0" presId="urn:microsoft.com/office/officeart/2005/8/layout/hierarchy1"/>
    <dgm:cxn modelId="{BC404F69-D1BE-4E15-A2DD-01941057ED7E}" type="presOf" srcId="{E73F3646-29C8-4FCE-BD33-E6F4A83BCE87}" destId="{3E2DA2AA-6D63-4C3D-8B33-D1B3E713C360}" srcOrd="0" destOrd="0" presId="urn:microsoft.com/office/officeart/2005/8/layout/hierarchy1"/>
    <dgm:cxn modelId="{AB8BAEA2-006A-4C8E-9C27-760092720158}" type="presParOf" srcId="{15BC95B1-8C58-42CE-B58B-F95D50D991E4}" destId="{BA360519-F990-4CC1-9D06-946593D7A6BC}" srcOrd="0" destOrd="0" presId="urn:microsoft.com/office/officeart/2005/8/layout/hierarchy1"/>
    <dgm:cxn modelId="{A1B73873-C159-4E9D-8E8A-D607B79E6BDE}" type="presParOf" srcId="{BA360519-F990-4CC1-9D06-946593D7A6BC}" destId="{723F17DE-653B-4C40-BEC3-DEFD5F1CB1EB}" srcOrd="0" destOrd="0" presId="urn:microsoft.com/office/officeart/2005/8/layout/hierarchy1"/>
    <dgm:cxn modelId="{28BC7D98-F916-4FEF-88DA-66924F540C7D}" type="presParOf" srcId="{723F17DE-653B-4C40-BEC3-DEFD5F1CB1EB}" destId="{378D5555-F824-4CA8-87BA-14471AE1D2E9}" srcOrd="0" destOrd="0" presId="urn:microsoft.com/office/officeart/2005/8/layout/hierarchy1"/>
    <dgm:cxn modelId="{5FBD7EDB-10EB-4D75-8F62-2DE55185304E}" type="presParOf" srcId="{723F17DE-653B-4C40-BEC3-DEFD5F1CB1EB}" destId="{4ACFC37A-3AF2-4E53-B85B-481857B79DDE}" srcOrd="1" destOrd="0" presId="urn:microsoft.com/office/officeart/2005/8/layout/hierarchy1"/>
    <dgm:cxn modelId="{6362B47F-6D0D-435F-B4C6-3C345A7004FA}" type="presParOf" srcId="{BA360519-F990-4CC1-9D06-946593D7A6BC}" destId="{D3D82250-E2EF-47AA-BCD0-536ADB2E9071}" srcOrd="1" destOrd="0" presId="urn:microsoft.com/office/officeart/2005/8/layout/hierarchy1"/>
    <dgm:cxn modelId="{EFFCDD21-3909-4E1D-A39B-1ABE7E2F0BB4}" type="presParOf" srcId="{D3D82250-E2EF-47AA-BCD0-536ADB2E9071}" destId="{9D41B88E-8789-47AD-9DB6-535D6EB76FD1}" srcOrd="0" destOrd="0" presId="urn:microsoft.com/office/officeart/2005/8/layout/hierarchy1"/>
    <dgm:cxn modelId="{1EC8B2B1-0D6A-404A-B381-A3E72E9CC09F}" type="presParOf" srcId="{D3D82250-E2EF-47AA-BCD0-536ADB2E9071}" destId="{C5F3708B-7381-4886-B098-AB3A0A0F6A7A}" srcOrd="1" destOrd="0" presId="urn:microsoft.com/office/officeart/2005/8/layout/hierarchy1"/>
    <dgm:cxn modelId="{9341E4B5-CDB2-4CF6-BEB1-0E099744801D}" type="presParOf" srcId="{C5F3708B-7381-4886-B098-AB3A0A0F6A7A}" destId="{A2E6ECBA-AE0D-46AD-B8C1-7A60A11012BE}" srcOrd="0" destOrd="0" presId="urn:microsoft.com/office/officeart/2005/8/layout/hierarchy1"/>
    <dgm:cxn modelId="{863FC968-C191-41B3-8D1F-2110D9421D04}" type="presParOf" srcId="{A2E6ECBA-AE0D-46AD-B8C1-7A60A11012BE}" destId="{709F15BD-FFC6-4CE6-B4AE-323435D3F2BC}" srcOrd="0" destOrd="0" presId="urn:microsoft.com/office/officeart/2005/8/layout/hierarchy1"/>
    <dgm:cxn modelId="{972BAF9E-A0F2-4DD6-8F34-5C4B4D3D236E}" type="presParOf" srcId="{A2E6ECBA-AE0D-46AD-B8C1-7A60A11012BE}" destId="{82213D70-CCEF-4188-BBFF-117E0CF3333A}" srcOrd="1" destOrd="0" presId="urn:microsoft.com/office/officeart/2005/8/layout/hierarchy1"/>
    <dgm:cxn modelId="{73F73CFB-C67A-4214-B036-EC57E00E22D0}" type="presParOf" srcId="{C5F3708B-7381-4886-B098-AB3A0A0F6A7A}" destId="{DC877FAC-269B-4601-8C26-B33B4406AC48}" srcOrd="1" destOrd="0" presId="urn:microsoft.com/office/officeart/2005/8/layout/hierarchy1"/>
    <dgm:cxn modelId="{C49DD2FE-F8D7-4FCD-BC7A-53A43297FFE1}" type="presParOf" srcId="{DC877FAC-269B-4601-8C26-B33B4406AC48}" destId="{B39FC085-4FA1-4427-ABFB-62517DED2429}" srcOrd="0" destOrd="0" presId="urn:microsoft.com/office/officeart/2005/8/layout/hierarchy1"/>
    <dgm:cxn modelId="{01E85289-1BAD-4D84-9A15-FF8CF51FD5A4}" type="presParOf" srcId="{DC877FAC-269B-4601-8C26-B33B4406AC48}" destId="{B483E83E-2A60-4927-979F-7BD2AF55A1FE}" srcOrd="1" destOrd="0" presId="urn:microsoft.com/office/officeart/2005/8/layout/hierarchy1"/>
    <dgm:cxn modelId="{F11138BE-C81E-4ADD-897A-357E7D5E4DF7}" type="presParOf" srcId="{B483E83E-2A60-4927-979F-7BD2AF55A1FE}" destId="{849D9004-5B60-4E9C-A2A9-236875DDDDE3}" srcOrd="0" destOrd="0" presId="urn:microsoft.com/office/officeart/2005/8/layout/hierarchy1"/>
    <dgm:cxn modelId="{78901111-41A2-4BD4-9C3A-87D62F09CF43}" type="presParOf" srcId="{849D9004-5B60-4E9C-A2A9-236875DDDDE3}" destId="{BD87781F-A035-43FD-8AA0-A7A44A1FFF3E}" srcOrd="0" destOrd="0" presId="urn:microsoft.com/office/officeart/2005/8/layout/hierarchy1"/>
    <dgm:cxn modelId="{8254B51A-2554-42EE-807A-3C436EF0046F}" type="presParOf" srcId="{849D9004-5B60-4E9C-A2A9-236875DDDDE3}" destId="{C1A08929-9C1C-4CE9-BE6D-BF461888B95F}" srcOrd="1" destOrd="0" presId="urn:microsoft.com/office/officeart/2005/8/layout/hierarchy1"/>
    <dgm:cxn modelId="{7CAFDD83-B1C9-4BA5-8976-22B645456369}" type="presParOf" srcId="{B483E83E-2A60-4927-979F-7BD2AF55A1FE}" destId="{3F8B4CE0-5779-4D42-A3D4-CE20352272F7}" srcOrd="1" destOrd="0" presId="urn:microsoft.com/office/officeart/2005/8/layout/hierarchy1"/>
    <dgm:cxn modelId="{3A70EC12-48D0-4D4D-A828-31963171850E}" type="presParOf" srcId="{DC877FAC-269B-4601-8C26-B33B4406AC48}" destId="{90E9591B-E25A-4DDE-9F3A-047B1ABF9785}" srcOrd="2" destOrd="0" presId="urn:microsoft.com/office/officeart/2005/8/layout/hierarchy1"/>
    <dgm:cxn modelId="{A526D6D1-E3B4-4B5E-9A2B-67BEAA602417}" type="presParOf" srcId="{DC877FAC-269B-4601-8C26-B33B4406AC48}" destId="{F1DDA983-CCBB-4BA6-BDA3-CD07E55CD4CD}" srcOrd="3" destOrd="0" presId="urn:microsoft.com/office/officeart/2005/8/layout/hierarchy1"/>
    <dgm:cxn modelId="{EE6CBBA0-393F-484C-8309-BAD0C3140AC0}" type="presParOf" srcId="{F1DDA983-CCBB-4BA6-BDA3-CD07E55CD4CD}" destId="{0CFD215A-4868-480B-B7D7-2972C1CD58DE}" srcOrd="0" destOrd="0" presId="urn:microsoft.com/office/officeart/2005/8/layout/hierarchy1"/>
    <dgm:cxn modelId="{31E220C6-0770-465B-B094-F5DAAB22D7DE}" type="presParOf" srcId="{0CFD215A-4868-480B-B7D7-2972C1CD58DE}" destId="{B42C5884-7302-4D88-A19E-CC289130A29A}" srcOrd="0" destOrd="0" presId="urn:microsoft.com/office/officeart/2005/8/layout/hierarchy1"/>
    <dgm:cxn modelId="{D3A5DEEC-D365-4FBD-9E3B-F4F979A9CCA5}" type="presParOf" srcId="{0CFD215A-4868-480B-B7D7-2972C1CD58DE}" destId="{E95CE282-A155-4775-A872-E8FE64358125}" srcOrd="1" destOrd="0" presId="urn:microsoft.com/office/officeart/2005/8/layout/hierarchy1"/>
    <dgm:cxn modelId="{8D6C0FE1-9ED3-4873-9AB8-F32EBDED05AC}" type="presParOf" srcId="{F1DDA983-CCBB-4BA6-BDA3-CD07E55CD4CD}" destId="{10919037-07D9-4C1A-A72C-4C0EA58D9A12}" srcOrd="1" destOrd="0" presId="urn:microsoft.com/office/officeart/2005/8/layout/hierarchy1"/>
    <dgm:cxn modelId="{6C6677A3-A367-4BFB-81F4-D20F7C812762}" type="presParOf" srcId="{D3D82250-E2EF-47AA-BCD0-536ADB2E9071}" destId="{2079CBD1-39A4-41C7-9749-D6A68F661897}" srcOrd="2" destOrd="0" presId="urn:microsoft.com/office/officeart/2005/8/layout/hierarchy1"/>
    <dgm:cxn modelId="{F99493D9-EFDD-4144-B6EC-179B3A8DC4FA}" type="presParOf" srcId="{D3D82250-E2EF-47AA-BCD0-536ADB2E9071}" destId="{D09D578F-901D-4900-9B53-1E9759E12266}" srcOrd="3" destOrd="0" presId="urn:microsoft.com/office/officeart/2005/8/layout/hierarchy1"/>
    <dgm:cxn modelId="{5DD54E62-2938-4DD5-915C-325DC3FB2F81}" type="presParOf" srcId="{D09D578F-901D-4900-9B53-1E9759E12266}" destId="{A2723737-0F2D-4162-B079-DFF9320FDFFD}" srcOrd="0" destOrd="0" presId="urn:microsoft.com/office/officeart/2005/8/layout/hierarchy1"/>
    <dgm:cxn modelId="{C2C45B3C-316E-4CEC-A4A5-6EC6B78FE4F3}" type="presParOf" srcId="{A2723737-0F2D-4162-B079-DFF9320FDFFD}" destId="{DC6759B9-04AB-4770-BD93-E15D890589FF}" srcOrd="0" destOrd="0" presId="urn:microsoft.com/office/officeart/2005/8/layout/hierarchy1"/>
    <dgm:cxn modelId="{9351DC45-809B-4415-BB0D-B1D16320EAC5}" type="presParOf" srcId="{A2723737-0F2D-4162-B079-DFF9320FDFFD}" destId="{3E2DA2AA-6D63-4C3D-8B33-D1B3E713C360}" srcOrd="1" destOrd="0" presId="urn:microsoft.com/office/officeart/2005/8/layout/hierarchy1"/>
    <dgm:cxn modelId="{E59CE696-C996-4939-8DDA-071857EAA60D}" type="presParOf" srcId="{D09D578F-901D-4900-9B53-1E9759E12266}" destId="{0298C15C-F12A-4883-A1AE-232973FA53FB}" srcOrd="1" destOrd="0" presId="urn:microsoft.com/office/officeart/2005/8/layout/hierarchy1"/>
    <dgm:cxn modelId="{846B5C9E-C7C3-4B62-BB74-442B12428EFE}" type="presParOf" srcId="{0298C15C-F12A-4883-A1AE-232973FA53FB}" destId="{C81E732E-82BE-42B1-84D2-BCDF86D4E965}" srcOrd="0" destOrd="0" presId="urn:microsoft.com/office/officeart/2005/8/layout/hierarchy1"/>
    <dgm:cxn modelId="{DF53AA1F-4494-404E-A0BC-177E5BA5741D}" type="presParOf" srcId="{0298C15C-F12A-4883-A1AE-232973FA53FB}" destId="{18D28F38-675E-4F60-87B5-A01E77A88918}" srcOrd="1" destOrd="0" presId="urn:microsoft.com/office/officeart/2005/8/layout/hierarchy1"/>
    <dgm:cxn modelId="{1F5879D4-AFFD-477D-A53E-B91F5E370877}" type="presParOf" srcId="{18D28F38-675E-4F60-87B5-A01E77A88918}" destId="{889F86AB-A720-4B55-9799-5A20D940CA32}" srcOrd="0" destOrd="0" presId="urn:microsoft.com/office/officeart/2005/8/layout/hierarchy1"/>
    <dgm:cxn modelId="{9A71DF52-33D2-4A71-9E06-83AC551385E2}" type="presParOf" srcId="{889F86AB-A720-4B55-9799-5A20D940CA32}" destId="{DCC3C478-E4D2-4A7B-AAA3-9382353AB06B}" srcOrd="0" destOrd="0" presId="urn:microsoft.com/office/officeart/2005/8/layout/hierarchy1"/>
    <dgm:cxn modelId="{3B87D1C4-44FD-4993-95BB-FC80BF86A656}" type="presParOf" srcId="{889F86AB-A720-4B55-9799-5A20D940CA32}" destId="{D128E328-DF4C-464A-BF01-135599CCDF7B}" srcOrd="1" destOrd="0" presId="urn:microsoft.com/office/officeart/2005/8/layout/hierarchy1"/>
    <dgm:cxn modelId="{45AD5433-9A9C-42B8-B944-CEA84FF5F461}" type="presParOf" srcId="{18D28F38-675E-4F60-87B5-A01E77A88918}" destId="{A49A6830-3A14-40C5-B128-81845C0AB579}" srcOrd="1" destOrd="0" presId="urn:microsoft.com/office/officeart/2005/8/layout/hierarchy1"/>
    <dgm:cxn modelId="{0C559502-BE79-4FF4-882F-873BC96B7F09}" type="presParOf" srcId="{0298C15C-F12A-4883-A1AE-232973FA53FB}" destId="{24E6FA51-629E-4591-87C0-CAE754F8D554}" srcOrd="2" destOrd="0" presId="urn:microsoft.com/office/officeart/2005/8/layout/hierarchy1"/>
    <dgm:cxn modelId="{D2794FB8-AC2C-4A42-87E5-C06AA5D3AA0F}" type="presParOf" srcId="{0298C15C-F12A-4883-A1AE-232973FA53FB}" destId="{045DA98A-0F19-4C89-9E45-6BC9B4E3DA96}" srcOrd="3" destOrd="0" presId="urn:microsoft.com/office/officeart/2005/8/layout/hierarchy1"/>
    <dgm:cxn modelId="{CF7FCA8F-5269-467A-A991-5CB015C038E0}" type="presParOf" srcId="{045DA98A-0F19-4C89-9E45-6BC9B4E3DA96}" destId="{2204555F-8274-4EFD-94B2-E5D0D49CC625}" srcOrd="0" destOrd="0" presId="urn:microsoft.com/office/officeart/2005/8/layout/hierarchy1"/>
    <dgm:cxn modelId="{46EE9097-E346-457B-93B3-286902D66099}" type="presParOf" srcId="{2204555F-8274-4EFD-94B2-E5D0D49CC625}" destId="{823D7D75-0208-4703-BBE9-8A2FB38BE317}" srcOrd="0" destOrd="0" presId="urn:microsoft.com/office/officeart/2005/8/layout/hierarchy1"/>
    <dgm:cxn modelId="{04A56C3A-7DFC-48D3-9D0D-31391C183162}" type="presParOf" srcId="{2204555F-8274-4EFD-94B2-E5D0D49CC625}" destId="{35E8D791-E5B9-40B0-B5DB-4EF766EEE1BE}" srcOrd="1" destOrd="0" presId="urn:microsoft.com/office/officeart/2005/8/layout/hierarchy1"/>
    <dgm:cxn modelId="{A158B2C9-F1BC-46DF-AB14-A759B9ECAC21}" type="presParOf" srcId="{045DA98A-0F19-4C89-9E45-6BC9B4E3DA96}" destId="{DF387D94-5D7D-4130-B4BE-066F1A445EB1}" srcOrd="1" destOrd="0" presId="urn:microsoft.com/office/officeart/2005/8/layout/hierarchy1"/>
    <dgm:cxn modelId="{6F6954C5-FE23-436B-90AD-6A4385E0952E}" type="presParOf" srcId="{DF387D94-5D7D-4130-B4BE-066F1A445EB1}" destId="{1BE72462-61B2-4897-A635-0C0E46342110}" srcOrd="0" destOrd="0" presId="urn:microsoft.com/office/officeart/2005/8/layout/hierarchy1"/>
    <dgm:cxn modelId="{E4966B40-B976-4519-A39A-4687A8985BE7}" type="presParOf" srcId="{DF387D94-5D7D-4130-B4BE-066F1A445EB1}" destId="{B10FAC6B-955E-4FE7-B47F-69FF21FC249B}" srcOrd="1" destOrd="0" presId="urn:microsoft.com/office/officeart/2005/8/layout/hierarchy1"/>
    <dgm:cxn modelId="{0C7472E2-7BA3-4277-9FF9-F34849C9E5A2}" type="presParOf" srcId="{B10FAC6B-955E-4FE7-B47F-69FF21FC249B}" destId="{7BEC39DC-15EB-41E6-B1A0-938B669F04AB}" srcOrd="0" destOrd="0" presId="urn:microsoft.com/office/officeart/2005/8/layout/hierarchy1"/>
    <dgm:cxn modelId="{E824C462-8CE5-468A-AB6A-A04677CB8DA6}" type="presParOf" srcId="{7BEC39DC-15EB-41E6-B1A0-938B669F04AB}" destId="{9E1E4EBE-FF9E-4725-88E6-D44BA0AACDFB}" srcOrd="0" destOrd="0" presId="urn:microsoft.com/office/officeart/2005/8/layout/hierarchy1"/>
    <dgm:cxn modelId="{C9AF0ABE-0CF0-43B7-99E9-A65C1CB54702}" type="presParOf" srcId="{7BEC39DC-15EB-41E6-B1A0-938B669F04AB}" destId="{F6396CCD-A24F-4D5A-AA8F-9D89841F1E0F}" srcOrd="1" destOrd="0" presId="urn:microsoft.com/office/officeart/2005/8/layout/hierarchy1"/>
    <dgm:cxn modelId="{9DA4B144-4834-4E43-8DC7-A3A72D54D996}" type="presParOf" srcId="{B10FAC6B-955E-4FE7-B47F-69FF21FC249B}" destId="{F7D1E279-BD93-4BEC-BCDE-9417B236335A}" srcOrd="1" destOrd="0" presId="urn:microsoft.com/office/officeart/2005/8/layout/hierarchy1"/>
    <dgm:cxn modelId="{DBAC5E41-AA3A-4D8E-A1C0-D10D64FF74B5}" type="presParOf" srcId="{F7D1E279-BD93-4BEC-BCDE-9417B236335A}" destId="{8585DCE2-6CBC-4CF0-A6A5-1619E0542B78}" srcOrd="0" destOrd="0" presId="urn:microsoft.com/office/officeart/2005/8/layout/hierarchy1"/>
    <dgm:cxn modelId="{438D8EBB-C2B7-4908-9C8D-C6250FE79F44}" type="presParOf" srcId="{F7D1E279-BD93-4BEC-BCDE-9417B236335A}" destId="{EA657F59-EFEB-446F-B5AD-E0619AF72FEA}" srcOrd="1" destOrd="0" presId="urn:microsoft.com/office/officeart/2005/8/layout/hierarchy1"/>
    <dgm:cxn modelId="{7FAB780A-2965-44FB-B289-7DE7AE8BD3FB}" type="presParOf" srcId="{EA657F59-EFEB-446F-B5AD-E0619AF72FEA}" destId="{E44A1D11-D845-46A1-9EDE-E5E11C3CE7AB}" srcOrd="0" destOrd="0" presId="urn:microsoft.com/office/officeart/2005/8/layout/hierarchy1"/>
    <dgm:cxn modelId="{5BF6BE5E-A592-4B17-9750-84B60A34C219}" type="presParOf" srcId="{E44A1D11-D845-46A1-9EDE-E5E11C3CE7AB}" destId="{967E0D69-6089-4BEF-BC47-92A23F41F557}" srcOrd="0" destOrd="0" presId="urn:microsoft.com/office/officeart/2005/8/layout/hierarchy1"/>
    <dgm:cxn modelId="{315D05D7-194A-4EC8-A61B-64B215162ACB}" type="presParOf" srcId="{E44A1D11-D845-46A1-9EDE-E5E11C3CE7AB}" destId="{E28156CA-0819-4CCE-B777-96350E4115B5}" srcOrd="1" destOrd="0" presId="urn:microsoft.com/office/officeart/2005/8/layout/hierarchy1"/>
    <dgm:cxn modelId="{C44AA4AC-701C-4024-AC72-A07328DFD02D}" type="presParOf" srcId="{EA657F59-EFEB-446F-B5AD-E0619AF72FEA}" destId="{0B1C115C-1FA7-4AC1-9982-59D76047940D}" srcOrd="1" destOrd="0" presId="urn:microsoft.com/office/officeart/2005/8/layout/hierarchy1"/>
    <dgm:cxn modelId="{97928F01-70B0-4399-AD2D-D3DEE8836028}" type="presParOf" srcId="{F7D1E279-BD93-4BEC-BCDE-9417B236335A}" destId="{9E1DF71F-804B-4B1D-A562-B35086447B6E}" srcOrd="2" destOrd="0" presId="urn:microsoft.com/office/officeart/2005/8/layout/hierarchy1"/>
    <dgm:cxn modelId="{AD53D3E3-6403-4F17-80CD-DCB57E0E26FE}" type="presParOf" srcId="{F7D1E279-BD93-4BEC-BCDE-9417B236335A}" destId="{9FE5F4E3-641A-46A8-8119-53E5BC13991D}" srcOrd="3" destOrd="0" presId="urn:microsoft.com/office/officeart/2005/8/layout/hierarchy1"/>
    <dgm:cxn modelId="{01BCA97B-5EA4-4A59-82AF-7636D79EF516}" type="presParOf" srcId="{9FE5F4E3-641A-46A8-8119-53E5BC13991D}" destId="{2D835773-C319-40BB-8518-70CDAB00C02E}" srcOrd="0" destOrd="0" presId="urn:microsoft.com/office/officeart/2005/8/layout/hierarchy1"/>
    <dgm:cxn modelId="{641FBA16-B3FD-4567-B42D-9D84AA77E652}" type="presParOf" srcId="{2D835773-C319-40BB-8518-70CDAB00C02E}" destId="{5839AE30-4BCA-485E-9523-05CBF5F8C4C7}" srcOrd="0" destOrd="0" presId="urn:microsoft.com/office/officeart/2005/8/layout/hierarchy1"/>
    <dgm:cxn modelId="{0F6F4C35-EA5E-4971-8C6A-889945C07D13}" type="presParOf" srcId="{2D835773-C319-40BB-8518-70CDAB00C02E}" destId="{88D9A845-C16A-480B-9F00-E239AED0F92E}" srcOrd="1" destOrd="0" presId="urn:microsoft.com/office/officeart/2005/8/layout/hierarchy1"/>
    <dgm:cxn modelId="{B3984F27-1B02-45DA-A2AA-51A8CD02B513}" type="presParOf" srcId="{9FE5F4E3-641A-46A8-8119-53E5BC13991D}" destId="{52131030-58DD-47DE-9AFC-379179BDC27A}" srcOrd="1" destOrd="0" presId="urn:microsoft.com/office/officeart/2005/8/layout/hierarchy1"/>
    <dgm:cxn modelId="{CCFDDD8F-E3EA-4E26-83CC-6E7A78898BCE}" type="presParOf" srcId="{DF387D94-5D7D-4130-B4BE-066F1A445EB1}" destId="{69035ADD-80DD-4211-A66E-18A9867D30B8}" srcOrd="2" destOrd="0" presId="urn:microsoft.com/office/officeart/2005/8/layout/hierarchy1"/>
    <dgm:cxn modelId="{F4AEBA70-9774-4486-AEAD-00D687180669}" type="presParOf" srcId="{DF387D94-5D7D-4130-B4BE-066F1A445EB1}" destId="{A15D4FA2-CDB0-4999-8FA2-A139F117C7ED}" srcOrd="3" destOrd="0" presId="urn:microsoft.com/office/officeart/2005/8/layout/hierarchy1"/>
    <dgm:cxn modelId="{EF5FD834-C34A-4B0E-A813-16BE07ECF6E9}" type="presParOf" srcId="{A15D4FA2-CDB0-4999-8FA2-A139F117C7ED}" destId="{39E70827-F91F-43D0-AE06-78074BF5850B}" srcOrd="0" destOrd="0" presId="urn:microsoft.com/office/officeart/2005/8/layout/hierarchy1"/>
    <dgm:cxn modelId="{4FD2CDC7-2B94-4211-9E1A-BE4658437000}" type="presParOf" srcId="{39E70827-F91F-43D0-AE06-78074BF5850B}" destId="{5D4312B9-E6F1-4E07-9486-F825182496C6}" srcOrd="0" destOrd="0" presId="urn:microsoft.com/office/officeart/2005/8/layout/hierarchy1"/>
    <dgm:cxn modelId="{D42B26FE-FDA2-4159-9455-ACD6F44E50EF}" type="presParOf" srcId="{39E70827-F91F-43D0-AE06-78074BF5850B}" destId="{3880C9AB-C0DD-47BF-882F-0B763A7C16FE}" srcOrd="1" destOrd="0" presId="urn:microsoft.com/office/officeart/2005/8/layout/hierarchy1"/>
    <dgm:cxn modelId="{91F5DC7C-5544-425D-8377-6801DDEA178C}" type="presParOf" srcId="{A15D4FA2-CDB0-4999-8FA2-A139F117C7ED}" destId="{61872F6F-D69F-4E73-B674-BFEBEE9AAB3E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9035ADD-80DD-4211-A66E-18A9867D30B8}">
      <dsp:nvSpPr>
        <dsp:cNvPr id="0" name=""/>
        <dsp:cNvSpPr/>
      </dsp:nvSpPr>
      <dsp:spPr>
        <a:xfrm>
          <a:off x="6123665" y="3524518"/>
          <a:ext cx="865498" cy="41189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80696"/>
              </a:lnTo>
              <a:lnTo>
                <a:pt x="865498" y="280696"/>
              </a:lnTo>
              <a:lnTo>
                <a:pt x="865498" y="411898"/>
              </a:lnTo>
            </a:path>
          </a:pathLst>
        </a:custGeom>
        <a:noFill/>
        <a:ln w="12700" cap="rnd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E1DF71F-804B-4B1D-A562-B35086447B6E}">
      <dsp:nvSpPr>
        <dsp:cNvPr id="0" name=""/>
        <dsp:cNvSpPr/>
      </dsp:nvSpPr>
      <dsp:spPr>
        <a:xfrm>
          <a:off x="5258166" y="4835749"/>
          <a:ext cx="865498" cy="41189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80696"/>
              </a:lnTo>
              <a:lnTo>
                <a:pt x="865498" y="280696"/>
              </a:lnTo>
              <a:lnTo>
                <a:pt x="865498" y="411898"/>
              </a:lnTo>
            </a:path>
          </a:pathLst>
        </a:custGeom>
        <a:noFill/>
        <a:ln w="12700" cap="rnd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585DCE2-6CBC-4CF0-A6A5-1619E0542B78}">
      <dsp:nvSpPr>
        <dsp:cNvPr id="0" name=""/>
        <dsp:cNvSpPr/>
      </dsp:nvSpPr>
      <dsp:spPr>
        <a:xfrm>
          <a:off x="4392667" y="4835749"/>
          <a:ext cx="865498" cy="411898"/>
        </a:xfrm>
        <a:custGeom>
          <a:avLst/>
          <a:gdLst/>
          <a:ahLst/>
          <a:cxnLst/>
          <a:rect l="0" t="0" r="0" b="0"/>
          <a:pathLst>
            <a:path>
              <a:moveTo>
                <a:pt x="865498" y="0"/>
              </a:moveTo>
              <a:lnTo>
                <a:pt x="865498" y="280696"/>
              </a:lnTo>
              <a:lnTo>
                <a:pt x="0" y="280696"/>
              </a:lnTo>
              <a:lnTo>
                <a:pt x="0" y="411898"/>
              </a:lnTo>
            </a:path>
          </a:pathLst>
        </a:custGeom>
        <a:noFill/>
        <a:ln w="12700" cap="rnd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BE72462-61B2-4897-A635-0C0E46342110}">
      <dsp:nvSpPr>
        <dsp:cNvPr id="0" name=""/>
        <dsp:cNvSpPr/>
      </dsp:nvSpPr>
      <dsp:spPr>
        <a:xfrm>
          <a:off x="5258166" y="3524518"/>
          <a:ext cx="865498" cy="411898"/>
        </a:xfrm>
        <a:custGeom>
          <a:avLst/>
          <a:gdLst/>
          <a:ahLst/>
          <a:cxnLst/>
          <a:rect l="0" t="0" r="0" b="0"/>
          <a:pathLst>
            <a:path>
              <a:moveTo>
                <a:pt x="865498" y="0"/>
              </a:moveTo>
              <a:lnTo>
                <a:pt x="865498" y="280696"/>
              </a:lnTo>
              <a:lnTo>
                <a:pt x="0" y="280696"/>
              </a:lnTo>
              <a:lnTo>
                <a:pt x="0" y="411898"/>
              </a:lnTo>
            </a:path>
          </a:pathLst>
        </a:custGeom>
        <a:noFill/>
        <a:ln w="12700" cap="rnd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4E6FA51-629E-4591-87C0-CAE754F8D554}">
      <dsp:nvSpPr>
        <dsp:cNvPr id="0" name=""/>
        <dsp:cNvSpPr/>
      </dsp:nvSpPr>
      <dsp:spPr>
        <a:xfrm>
          <a:off x="5258166" y="2213287"/>
          <a:ext cx="865498" cy="41189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80696"/>
              </a:lnTo>
              <a:lnTo>
                <a:pt x="865498" y="280696"/>
              </a:lnTo>
              <a:lnTo>
                <a:pt x="865498" y="411898"/>
              </a:lnTo>
            </a:path>
          </a:pathLst>
        </a:custGeom>
        <a:noFill/>
        <a:ln w="12700" cap="rnd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81E732E-82BE-42B1-84D2-BCDF86D4E965}">
      <dsp:nvSpPr>
        <dsp:cNvPr id="0" name=""/>
        <dsp:cNvSpPr/>
      </dsp:nvSpPr>
      <dsp:spPr>
        <a:xfrm>
          <a:off x="4392667" y="2213287"/>
          <a:ext cx="865498" cy="411898"/>
        </a:xfrm>
        <a:custGeom>
          <a:avLst/>
          <a:gdLst/>
          <a:ahLst/>
          <a:cxnLst/>
          <a:rect l="0" t="0" r="0" b="0"/>
          <a:pathLst>
            <a:path>
              <a:moveTo>
                <a:pt x="865498" y="0"/>
              </a:moveTo>
              <a:lnTo>
                <a:pt x="865498" y="280696"/>
              </a:lnTo>
              <a:lnTo>
                <a:pt x="0" y="280696"/>
              </a:lnTo>
              <a:lnTo>
                <a:pt x="0" y="411898"/>
              </a:lnTo>
            </a:path>
          </a:pathLst>
        </a:custGeom>
        <a:noFill/>
        <a:ln w="12700" cap="rnd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079CBD1-39A4-41C7-9749-D6A68F661897}">
      <dsp:nvSpPr>
        <dsp:cNvPr id="0" name=""/>
        <dsp:cNvSpPr/>
      </dsp:nvSpPr>
      <dsp:spPr>
        <a:xfrm>
          <a:off x="3527168" y="902056"/>
          <a:ext cx="1730997" cy="41189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80696"/>
              </a:lnTo>
              <a:lnTo>
                <a:pt x="1730997" y="280696"/>
              </a:lnTo>
              <a:lnTo>
                <a:pt x="1730997" y="411898"/>
              </a:lnTo>
            </a:path>
          </a:pathLst>
        </a:custGeom>
        <a:noFill/>
        <a:ln w="12700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0E9591B-E25A-4DDE-9F3A-047B1ABF9785}">
      <dsp:nvSpPr>
        <dsp:cNvPr id="0" name=""/>
        <dsp:cNvSpPr/>
      </dsp:nvSpPr>
      <dsp:spPr>
        <a:xfrm>
          <a:off x="1796171" y="2213287"/>
          <a:ext cx="865498" cy="41189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80696"/>
              </a:lnTo>
              <a:lnTo>
                <a:pt x="865498" y="280696"/>
              </a:lnTo>
              <a:lnTo>
                <a:pt x="865498" y="411898"/>
              </a:lnTo>
            </a:path>
          </a:pathLst>
        </a:custGeom>
        <a:noFill/>
        <a:ln w="12700" cap="rnd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39FC085-4FA1-4427-ABFB-62517DED2429}">
      <dsp:nvSpPr>
        <dsp:cNvPr id="0" name=""/>
        <dsp:cNvSpPr/>
      </dsp:nvSpPr>
      <dsp:spPr>
        <a:xfrm>
          <a:off x="930672" y="2213287"/>
          <a:ext cx="865498" cy="411898"/>
        </a:xfrm>
        <a:custGeom>
          <a:avLst/>
          <a:gdLst/>
          <a:ahLst/>
          <a:cxnLst/>
          <a:rect l="0" t="0" r="0" b="0"/>
          <a:pathLst>
            <a:path>
              <a:moveTo>
                <a:pt x="865498" y="0"/>
              </a:moveTo>
              <a:lnTo>
                <a:pt x="865498" y="280696"/>
              </a:lnTo>
              <a:lnTo>
                <a:pt x="0" y="280696"/>
              </a:lnTo>
              <a:lnTo>
                <a:pt x="0" y="411898"/>
              </a:lnTo>
            </a:path>
          </a:pathLst>
        </a:custGeom>
        <a:noFill/>
        <a:ln w="12700" cap="rnd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D41B88E-8789-47AD-9DB6-535D6EB76FD1}">
      <dsp:nvSpPr>
        <dsp:cNvPr id="0" name=""/>
        <dsp:cNvSpPr/>
      </dsp:nvSpPr>
      <dsp:spPr>
        <a:xfrm>
          <a:off x="1796171" y="902056"/>
          <a:ext cx="1730997" cy="411898"/>
        </a:xfrm>
        <a:custGeom>
          <a:avLst/>
          <a:gdLst/>
          <a:ahLst/>
          <a:cxnLst/>
          <a:rect l="0" t="0" r="0" b="0"/>
          <a:pathLst>
            <a:path>
              <a:moveTo>
                <a:pt x="1730997" y="0"/>
              </a:moveTo>
              <a:lnTo>
                <a:pt x="1730997" y="280696"/>
              </a:lnTo>
              <a:lnTo>
                <a:pt x="0" y="280696"/>
              </a:lnTo>
              <a:lnTo>
                <a:pt x="0" y="411898"/>
              </a:lnTo>
            </a:path>
          </a:pathLst>
        </a:custGeom>
        <a:noFill/>
        <a:ln w="12700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78D5555-F824-4CA8-87BA-14471AE1D2E9}">
      <dsp:nvSpPr>
        <dsp:cNvPr id="0" name=""/>
        <dsp:cNvSpPr/>
      </dsp:nvSpPr>
      <dsp:spPr>
        <a:xfrm>
          <a:off x="2819033" y="2725"/>
          <a:ext cx="1416270" cy="89933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ACFC37A-3AF2-4E53-B85B-481857B79DDE}">
      <dsp:nvSpPr>
        <dsp:cNvPr id="0" name=""/>
        <dsp:cNvSpPr/>
      </dsp:nvSpPr>
      <dsp:spPr>
        <a:xfrm>
          <a:off x="2976396" y="152220"/>
          <a:ext cx="1416270" cy="89933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b="1" kern="1200" dirty="0" smtClean="0"/>
            <a:t>Market for Replacement Glass</a:t>
          </a:r>
          <a:endParaRPr lang="en-US" sz="1300" b="1" kern="1200" dirty="0"/>
        </a:p>
      </dsp:txBody>
      <dsp:txXfrm>
        <a:off x="3002737" y="178561"/>
        <a:ext cx="1363588" cy="846649"/>
      </dsp:txXfrm>
    </dsp:sp>
    <dsp:sp modelId="{709F15BD-FFC6-4CE6-B4AE-323435D3F2BC}">
      <dsp:nvSpPr>
        <dsp:cNvPr id="0" name=""/>
        <dsp:cNvSpPr/>
      </dsp:nvSpPr>
      <dsp:spPr>
        <a:xfrm>
          <a:off x="1088035" y="1313955"/>
          <a:ext cx="1416270" cy="89933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2213D70-CCEF-4188-BBFF-117E0CF3333A}">
      <dsp:nvSpPr>
        <dsp:cNvPr id="0" name=""/>
        <dsp:cNvSpPr/>
      </dsp:nvSpPr>
      <dsp:spPr>
        <a:xfrm>
          <a:off x="1245399" y="1463450"/>
          <a:ext cx="1416270" cy="89933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 smtClean="0"/>
            <a:t>B-to-B</a:t>
          </a:r>
          <a:endParaRPr lang="en-US" sz="1300" kern="1200" dirty="0"/>
        </a:p>
      </dsp:txBody>
      <dsp:txXfrm>
        <a:off x="1271740" y="1489791"/>
        <a:ext cx="1363588" cy="846649"/>
      </dsp:txXfrm>
    </dsp:sp>
    <dsp:sp modelId="{BD87781F-A035-43FD-8AA0-A7A44A1FFF3E}">
      <dsp:nvSpPr>
        <dsp:cNvPr id="0" name=""/>
        <dsp:cNvSpPr/>
      </dsp:nvSpPr>
      <dsp:spPr>
        <a:xfrm>
          <a:off x="222537" y="2625186"/>
          <a:ext cx="1416270" cy="89933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1A08929-9C1C-4CE9-BE6D-BF461888B95F}">
      <dsp:nvSpPr>
        <dsp:cNvPr id="0" name=""/>
        <dsp:cNvSpPr/>
      </dsp:nvSpPr>
      <dsp:spPr>
        <a:xfrm>
          <a:off x="379900" y="2774681"/>
          <a:ext cx="1416270" cy="89933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 smtClean="0"/>
            <a:t>Auto repair shops</a:t>
          </a:r>
          <a:endParaRPr lang="en-US" sz="1300" kern="1200" dirty="0"/>
        </a:p>
      </dsp:txBody>
      <dsp:txXfrm>
        <a:off x="406241" y="2801022"/>
        <a:ext cx="1363588" cy="846649"/>
      </dsp:txXfrm>
    </dsp:sp>
    <dsp:sp modelId="{B42C5884-7302-4D88-A19E-CC289130A29A}">
      <dsp:nvSpPr>
        <dsp:cNvPr id="0" name=""/>
        <dsp:cNvSpPr/>
      </dsp:nvSpPr>
      <dsp:spPr>
        <a:xfrm>
          <a:off x="1953534" y="2625186"/>
          <a:ext cx="1416270" cy="89933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95CE282-A155-4775-A872-E8FE64358125}">
      <dsp:nvSpPr>
        <dsp:cNvPr id="0" name=""/>
        <dsp:cNvSpPr/>
      </dsp:nvSpPr>
      <dsp:spPr>
        <a:xfrm>
          <a:off x="2110898" y="2774681"/>
          <a:ext cx="1416270" cy="89933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 smtClean="0"/>
            <a:t>Building contractors</a:t>
          </a:r>
          <a:endParaRPr lang="en-US" sz="1300" kern="1200" dirty="0"/>
        </a:p>
      </dsp:txBody>
      <dsp:txXfrm>
        <a:off x="2137239" y="2801022"/>
        <a:ext cx="1363588" cy="846649"/>
      </dsp:txXfrm>
    </dsp:sp>
    <dsp:sp modelId="{DC6759B9-04AB-4770-BD93-E15D890589FF}">
      <dsp:nvSpPr>
        <dsp:cNvPr id="0" name=""/>
        <dsp:cNvSpPr/>
      </dsp:nvSpPr>
      <dsp:spPr>
        <a:xfrm>
          <a:off x="4550031" y="1313955"/>
          <a:ext cx="1416270" cy="89933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E2DA2AA-6D63-4C3D-8B33-D1B3E713C360}">
      <dsp:nvSpPr>
        <dsp:cNvPr id="0" name=""/>
        <dsp:cNvSpPr/>
      </dsp:nvSpPr>
      <dsp:spPr>
        <a:xfrm>
          <a:off x="4707394" y="1463450"/>
          <a:ext cx="1416270" cy="89933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b="1" kern="1200" dirty="0" smtClean="0"/>
            <a:t>B-to-C</a:t>
          </a:r>
          <a:endParaRPr lang="en-US" sz="1300" b="1" kern="1200" dirty="0"/>
        </a:p>
      </dsp:txBody>
      <dsp:txXfrm>
        <a:off x="4733735" y="1489791"/>
        <a:ext cx="1363588" cy="846649"/>
      </dsp:txXfrm>
    </dsp:sp>
    <dsp:sp modelId="{DCC3C478-E4D2-4A7B-AAA3-9382353AB06B}">
      <dsp:nvSpPr>
        <dsp:cNvPr id="0" name=""/>
        <dsp:cNvSpPr/>
      </dsp:nvSpPr>
      <dsp:spPr>
        <a:xfrm>
          <a:off x="3684532" y="2625186"/>
          <a:ext cx="1416270" cy="89933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128E328-DF4C-464A-BF01-135599CCDF7B}">
      <dsp:nvSpPr>
        <dsp:cNvPr id="0" name=""/>
        <dsp:cNvSpPr/>
      </dsp:nvSpPr>
      <dsp:spPr>
        <a:xfrm>
          <a:off x="3841895" y="2774681"/>
          <a:ext cx="1416270" cy="89933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 smtClean="0"/>
            <a:t>Car owners</a:t>
          </a:r>
          <a:endParaRPr lang="en-US" sz="1300" kern="1200" dirty="0"/>
        </a:p>
      </dsp:txBody>
      <dsp:txXfrm>
        <a:off x="3868236" y="2801022"/>
        <a:ext cx="1363588" cy="846649"/>
      </dsp:txXfrm>
    </dsp:sp>
    <dsp:sp modelId="{823D7D75-0208-4703-BBE9-8A2FB38BE317}">
      <dsp:nvSpPr>
        <dsp:cNvPr id="0" name=""/>
        <dsp:cNvSpPr/>
      </dsp:nvSpPr>
      <dsp:spPr>
        <a:xfrm>
          <a:off x="5415529" y="2625186"/>
          <a:ext cx="1416270" cy="89933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5E8D791-E5B9-40B0-B5DB-4EF766EEE1BE}">
      <dsp:nvSpPr>
        <dsp:cNvPr id="0" name=""/>
        <dsp:cNvSpPr/>
      </dsp:nvSpPr>
      <dsp:spPr>
        <a:xfrm>
          <a:off x="5572893" y="2774681"/>
          <a:ext cx="1416270" cy="89933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b="1" kern="1200" dirty="0" smtClean="0"/>
            <a:t>Homeowners</a:t>
          </a:r>
          <a:endParaRPr lang="en-US" sz="1300" b="1" kern="1200" dirty="0"/>
        </a:p>
      </dsp:txBody>
      <dsp:txXfrm>
        <a:off x="5599234" y="2801022"/>
        <a:ext cx="1363588" cy="846649"/>
      </dsp:txXfrm>
    </dsp:sp>
    <dsp:sp modelId="{9E1E4EBE-FF9E-4725-88E6-D44BA0AACDFB}">
      <dsp:nvSpPr>
        <dsp:cNvPr id="0" name=""/>
        <dsp:cNvSpPr/>
      </dsp:nvSpPr>
      <dsp:spPr>
        <a:xfrm>
          <a:off x="4550031" y="3936417"/>
          <a:ext cx="1416270" cy="89933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6396CCD-A24F-4D5A-AA8F-9D89841F1E0F}">
      <dsp:nvSpPr>
        <dsp:cNvPr id="0" name=""/>
        <dsp:cNvSpPr/>
      </dsp:nvSpPr>
      <dsp:spPr>
        <a:xfrm>
          <a:off x="4707394" y="4085912"/>
          <a:ext cx="1416270" cy="89933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b="1" kern="1200" dirty="0" smtClean="0"/>
            <a:t>Homes in areas with severe winters</a:t>
          </a:r>
          <a:endParaRPr lang="en-US" sz="1300" b="1" kern="1200" dirty="0"/>
        </a:p>
      </dsp:txBody>
      <dsp:txXfrm>
        <a:off x="4733735" y="4112253"/>
        <a:ext cx="1363588" cy="846649"/>
      </dsp:txXfrm>
    </dsp:sp>
    <dsp:sp modelId="{967E0D69-6089-4BEF-BC47-92A23F41F557}">
      <dsp:nvSpPr>
        <dsp:cNvPr id="0" name=""/>
        <dsp:cNvSpPr/>
      </dsp:nvSpPr>
      <dsp:spPr>
        <a:xfrm>
          <a:off x="3684532" y="5247647"/>
          <a:ext cx="1416270" cy="89933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28156CA-0819-4CCE-B777-96350E4115B5}">
      <dsp:nvSpPr>
        <dsp:cNvPr id="0" name=""/>
        <dsp:cNvSpPr/>
      </dsp:nvSpPr>
      <dsp:spPr>
        <a:xfrm>
          <a:off x="3841895" y="5397143"/>
          <a:ext cx="1416270" cy="89933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 smtClean="0"/>
            <a:t>Houses worth under $200,000</a:t>
          </a:r>
          <a:endParaRPr lang="en-US" sz="1300" kern="1200" dirty="0"/>
        </a:p>
      </dsp:txBody>
      <dsp:txXfrm>
        <a:off x="3868236" y="5423484"/>
        <a:ext cx="1363588" cy="846649"/>
      </dsp:txXfrm>
    </dsp:sp>
    <dsp:sp modelId="{5839AE30-4BCA-485E-9523-05CBF5F8C4C7}">
      <dsp:nvSpPr>
        <dsp:cNvPr id="0" name=""/>
        <dsp:cNvSpPr/>
      </dsp:nvSpPr>
      <dsp:spPr>
        <a:xfrm>
          <a:off x="5415529" y="5247647"/>
          <a:ext cx="1416270" cy="89933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8D9A845-C16A-480B-9F00-E239AED0F92E}">
      <dsp:nvSpPr>
        <dsp:cNvPr id="0" name=""/>
        <dsp:cNvSpPr/>
      </dsp:nvSpPr>
      <dsp:spPr>
        <a:xfrm>
          <a:off x="5572893" y="5397143"/>
          <a:ext cx="1416270" cy="89933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b="1" kern="1200" dirty="0" smtClean="0"/>
            <a:t>Houses  worth $200,000 or more</a:t>
          </a:r>
          <a:endParaRPr lang="en-US" sz="1300" b="1" kern="1200" dirty="0"/>
        </a:p>
      </dsp:txBody>
      <dsp:txXfrm>
        <a:off x="5599234" y="5423484"/>
        <a:ext cx="1363588" cy="846649"/>
      </dsp:txXfrm>
    </dsp:sp>
    <dsp:sp modelId="{5D4312B9-E6F1-4E07-9486-F825182496C6}">
      <dsp:nvSpPr>
        <dsp:cNvPr id="0" name=""/>
        <dsp:cNvSpPr/>
      </dsp:nvSpPr>
      <dsp:spPr>
        <a:xfrm>
          <a:off x="6281028" y="3936417"/>
          <a:ext cx="1416270" cy="89933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880C9AB-C0DD-47BF-882F-0B763A7C16FE}">
      <dsp:nvSpPr>
        <dsp:cNvPr id="0" name=""/>
        <dsp:cNvSpPr/>
      </dsp:nvSpPr>
      <dsp:spPr>
        <a:xfrm>
          <a:off x="6438392" y="4085912"/>
          <a:ext cx="1416270" cy="89933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 smtClean="0"/>
            <a:t>Homes in other geographic areas</a:t>
          </a:r>
          <a:endParaRPr lang="en-US" sz="1300" kern="1200" dirty="0"/>
        </a:p>
      </dsp:txBody>
      <dsp:txXfrm>
        <a:off x="6464733" y="4112253"/>
        <a:ext cx="1363588" cy="84664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4334933" y="1169931"/>
            <a:ext cx="4814835" cy="4993802"/>
            <a:chOff x="4334933" y="1169931"/>
            <a:chExt cx="4814835" cy="4993802"/>
          </a:xfrm>
        </p:grpSpPr>
        <p:cxnSp>
          <p:nvCxnSpPr>
            <p:cNvPr id="17" name="Straight Connector 16"/>
            <p:cNvCxnSpPr/>
            <p:nvPr/>
          </p:nvCxnSpPr>
          <p:spPr>
            <a:xfrm flipH="1">
              <a:off x="6009259" y="1169931"/>
              <a:ext cx="3134741" cy="3134741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flipH="1">
              <a:off x="4334933" y="1348898"/>
              <a:ext cx="4814835" cy="4814835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5225595" y="1469269"/>
              <a:ext cx="3912054" cy="3912054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flipH="1">
              <a:off x="5304588" y="1307856"/>
              <a:ext cx="3839412" cy="3839412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flipH="1">
              <a:off x="5707078" y="1770196"/>
              <a:ext cx="3430571" cy="3430570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533400"/>
            <a:ext cx="6154713" cy="3124201"/>
          </a:xfrm>
        </p:spPr>
        <p:txBody>
          <a:bodyPr anchor="b">
            <a:normAutofit/>
          </a:bodyPr>
          <a:lstStyle>
            <a:lvl1pPr algn="l">
              <a:defRPr sz="4400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3843868"/>
            <a:ext cx="4954250" cy="1913466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DA6958-F455-46A7-8174-E30D9EE3B8E3}" type="datetimeFigureOut">
              <a:rPr lang="en-US" smtClean="0"/>
              <a:pPr/>
              <a:t>9/14/2020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EDEF9B-BF60-4546-A0F4-B2875AC2EA7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6308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6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533400" y="533400"/>
            <a:ext cx="8077200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762002" y="3843867"/>
            <a:ext cx="7281332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DA6958-F455-46A7-8174-E30D9EE3B8E3}" type="datetimeFigureOut">
              <a:rPr lang="en-US" smtClean="0"/>
              <a:pPr/>
              <a:t>9/14/2020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EDEF9B-BF60-4546-A0F4-B2875AC2EA7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0233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8077200" cy="2895600"/>
          </a:xfrm>
        </p:spPr>
        <p:txBody>
          <a:bodyPr anchor="ctr">
            <a:normAutofit/>
          </a:bodyPr>
          <a:lstStyle>
            <a:lvl1pPr algn="l">
              <a:defRPr sz="28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114800"/>
            <a:ext cx="6383552" cy="1905000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DA6958-F455-46A7-8174-E30D9EE3B8E3}" type="datetimeFigureOut">
              <a:rPr lang="en-US" smtClean="0"/>
              <a:pPr/>
              <a:t>9/14/2020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EDEF9B-BF60-4546-A0F4-B2875AC2EA7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512825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283" y="533400"/>
            <a:ext cx="6859787" cy="2895600"/>
          </a:xfrm>
        </p:spPr>
        <p:txBody>
          <a:bodyPr anchor="ctr">
            <a:normAutofit/>
          </a:bodyPr>
          <a:lstStyle>
            <a:lvl1pPr algn="l">
              <a:defRPr sz="2800" b="0" cap="all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66800" y="3429000"/>
            <a:ext cx="6402467" cy="4826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301070"/>
            <a:ext cx="6382361" cy="171873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DA6958-F455-46A7-8174-E30D9EE3B8E3}" type="datetimeFigureOut">
              <a:rPr lang="en-US" smtClean="0"/>
              <a:pPr/>
              <a:t>9/14/2020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EDEF9B-BF60-4546-A0F4-B2875AC2EA7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228600" y="71062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96200" y="276860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19298681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429000"/>
            <a:ext cx="6382361" cy="1697400"/>
          </a:xfrm>
        </p:spPr>
        <p:txBody>
          <a:bodyPr anchor="b">
            <a:normAutofit/>
          </a:bodyPr>
          <a:lstStyle>
            <a:lvl1pPr algn="l">
              <a:defRPr sz="28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5132980"/>
            <a:ext cx="6383552" cy="886819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DA6958-F455-46A7-8174-E30D9EE3B8E3}" type="datetimeFigureOut">
              <a:rPr lang="en-US" smtClean="0"/>
              <a:pPr/>
              <a:t>9/14/2020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EDEF9B-BF60-4546-A0F4-B2875AC2EA7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117145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284" y="533400"/>
            <a:ext cx="6859786" cy="2895600"/>
          </a:xfrm>
        </p:spPr>
        <p:txBody>
          <a:bodyPr anchor="ctr">
            <a:normAutofit/>
          </a:bodyPr>
          <a:lstStyle>
            <a:lvl1pPr algn="l">
              <a:defRPr sz="2800" b="0" cap="all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33400" y="3886200"/>
            <a:ext cx="638236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953000"/>
            <a:ext cx="63823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DA6958-F455-46A7-8174-E30D9EE3B8E3}" type="datetimeFigureOut">
              <a:rPr lang="en-US" smtClean="0"/>
              <a:pPr/>
              <a:t>9/14/2020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EDEF9B-BF60-4546-A0F4-B2875AC2EA7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228600" y="71062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96200" y="276860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08307049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7525658" cy="28956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2800" b="0" dirty="0"/>
            </a:lvl1pPr>
          </a:lstStyle>
          <a:p>
            <a:pPr marL="0" lvl="0"/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33400" y="3928534"/>
            <a:ext cx="6382361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766735"/>
            <a:ext cx="6382360" cy="1253065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DA6958-F455-46A7-8174-E30D9EE3B8E3}" type="datetimeFigureOut">
              <a:rPr lang="en-US" smtClean="0"/>
              <a:pPr/>
              <a:t>9/14/2020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EDEF9B-BF60-4546-A0F4-B2875AC2EA7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85023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 algn="l">
              <a:defRPr sz="2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1"/>
            <a:ext cx="6554867" cy="3767670"/>
          </a:xfrm>
        </p:spPr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DA6958-F455-46A7-8174-E30D9EE3B8E3}" type="datetimeFigureOut">
              <a:rPr lang="en-US" smtClean="0"/>
              <a:pPr/>
              <a:t>9/14/2020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EDEF9B-BF60-4546-A0F4-B2875AC2EA7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076695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66406" y="533400"/>
            <a:ext cx="2044194" cy="4419600"/>
          </a:xfrm>
        </p:spPr>
        <p:txBody>
          <a:bodyPr vert="eaVert">
            <a:normAutofit/>
          </a:bodyPr>
          <a:lstStyle>
            <a:lvl1pPr>
              <a:defRPr sz="2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0"/>
            <a:ext cx="5850012" cy="5486400"/>
          </a:xfrm>
        </p:spPr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DA6958-F455-46A7-8174-E30D9EE3B8E3}" type="datetimeFigureOut">
              <a:rPr lang="en-US" smtClean="0"/>
              <a:pPr/>
              <a:t>9/14/2020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EDEF9B-BF60-4546-A0F4-B2875AC2EA7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1094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533400"/>
            <a:ext cx="6554867" cy="3767670"/>
          </a:xfrm>
        </p:spPr>
        <p:txBody>
          <a:bodyPr anchor="ctr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DA6958-F455-46A7-8174-E30D9EE3B8E3}" type="datetimeFigureOut">
              <a:rPr lang="en-US" smtClean="0"/>
              <a:pPr/>
              <a:t>9/14/2020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EDEF9B-BF60-4546-A0F4-B2875AC2EA7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55918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981199"/>
            <a:ext cx="6402468" cy="2319867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487333"/>
            <a:ext cx="6402467" cy="15324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DA6958-F455-46A7-8174-E30D9EE3B8E3}" type="datetimeFigureOut">
              <a:rPr lang="en-US" smtClean="0"/>
              <a:pPr/>
              <a:t>9/14/2020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EDEF9B-BF60-4546-A0F4-B2875AC2EA7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0522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3"/>
          </p:nvPr>
        </p:nvSpPr>
        <p:spPr>
          <a:xfrm>
            <a:off x="533400" y="533400"/>
            <a:ext cx="3949967" cy="3767667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2" name="Content Placeholder 5"/>
          <p:cNvSpPr>
            <a:spLocks noGrp="1"/>
          </p:cNvSpPr>
          <p:nvPr>
            <p:ph sz="quarter" idx="4"/>
          </p:nvPr>
        </p:nvSpPr>
        <p:spPr>
          <a:xfrm>
            <a:off x="4662362" y="533400"/>
            <a:ext cx="3948238" cy="3759200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DA6958-F455-46A7-8174-E30D9EE3B8E3}" type="datetimeFigureOut">
              <a:rPr lang="en-US" smtClean="0"/>
              <a:pPr/>
              <a:t>9/14/2020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EDEF9B-BF60-4546-A0F4-B2875AC2EA7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47888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1" y="533400"/>
            <a:ext cx="3716866" cy="609600"/>
          </a:xfrm>
        </p:spPr>
        <p:txBody>
          <a:bodyPr anchor="b">
            <a:noAutofit/>
          </a:bodyPr>
          <a:lstStyle>
            <a:lvl1pPr marL="0" indent="0">
              <a:buNone/>
              <a:defRPr sz="2400" b="0" cap="all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399" y="1143000"/>
            <a:ext cx="3945467" cy="3158067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55016" y="566738"/>
            <a:ext cx="376405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 cap="all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2362" y="1143000"/>
            <a:ext cx="3956705" cy="3149600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DA6958-F455-46A7-8174-E30D9EE3B8E3}" type="datetimeFigureOut">
              <a:rPr lang="en-US" smtClean="0"/>
              <a:pPr/>
              <a:t>9/14/2020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EDEF9B-BF60-4546-A0F4-B2875AC2EA7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24746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DA6958-F455-46A7-8174-E30D9EE3B8E3}" type="datetimeFigureOut">
              <a:rPr lang="en-US" smtClean="0"/>
              <a:pPr/>
              <a:t>9/14/2020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EDEF9B-BF60-4546-A0F4-B2875AC2EA7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90516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DA6958-F455-46A7-8174-E30D9EE3B8E3}" type="datetimeFigureOut">
              <a:rPr lang="en-US" smtClean="0"/>
              <a:pPr/>
              <a:t>9/14/2020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EDEF9B-BF60-4546-A0F4-B2875AC2EA7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73389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8667" y="533400"/>
            <a:ext cx="3200400" cy="1524000"/>
          </a:xfrm>
        </p:spPr>
        <p:txBody>
          <a:bodyPr anchor="b">
            <a:normAutofit/>
          </a:bodyPr>
          <a:lstStyle>
            <a:lvl1pPr algn="l">
              <a:defRPr sz="2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399" y="533400"/>
            <a:ext cx="4438755" cy="5486400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18667" y="2209802"/>
            <a:ext cx="32004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DA6958-F455-46A7-8174-E30D9EE3B8E3}" type="datetimeFigureOut">
              <a:rPr lang="en-US" smtClean="0"/>
              <a:pPr/>
              <a:t>9/14/2020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EDEF9B-BF60-4546-A0F4-B2875AC2EA7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640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95800" y="1447800"/>
            <a:ext cx="3563258" cy="11430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762000" y="914400"/>
            <a:ext cx="3280974" cy="48006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496027" y="2743200"/>
            <a:ext cx="3564223" cy="2082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DA6958-F455-46A7-8174-E30D9EE3B8E3}" type="datetimeFigureOut">
              <a:rPr lang="en-US" smtClean="0"/>
              <a:pPr/>
              <a:t>9/14/2020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33400" y="6172200"/>
            <a:ext cx="581172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EDEF9B-BF60-4546-A0F4-B2875AC2EA7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38092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6670675" y="3894667"/>
            <a:ext cx="2470456" cy="2658533"/>
            <a:chOff x="6687077" y="3259666"/>
            <a:chExt cx="2981857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8756120" y="3259666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6687077" y="3486677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7772400" y="3581400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7923214" y="3433394"/>
              <a:ext cx="1739738" cy="173974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8398935" y="3985317"/>
              <a:ext cx="1264017" cy="1264016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533401"/>
            <a:ext cx="6554867" cy="37676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30245" y="6172203"/>
            <a:ext cx="1200463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6FDA6958-F455-46A7-8174-E30D9EE3B8E3}" type="datetimeFigureOut">
              <a:rPr lang="en-US" smtClean="0"/>
              <a:pPr/>
              <a:t>9/14/2020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33400" y="6172200"/>
            <a:ext cx="5811724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774426" y="5578478"/>
            <a:ext cx="856907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28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4AEDEF9B-BF60-4546-A0F4-B2875AC2EA7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458924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51" r:id="rId1"/>
    <p:sldLayoutId id="2147483752" r:id="rId2"/>
    <p:sldLayoutId id="2147483753" r:id="rId3"/>
    <p:sldLayoutId id="2147483754" r:id="rId4"/>
    <p:sldLayoutId id="2147483755" r:id="rId5"/>
    <p:sldLayoutId id="2147483756" r:id="rId6"/>
    <p:sldLayoutId id="2147483757" r:id="rId7"/>
    <p:sldLayoutId id="2147483758" r:id="rId8"/>
    <p:sldLayoutId id="2147483759" r:id="rId9"/>
    <p:sldLayoutId id="2147483760" r:id="rId10"/>
    <p:sldLayoutId id="2147483761" r:id="rId11"/>
    <p:sldLayoutId id="2147483762" r:id="rId12"/>
    <p:sldLayoutId id="2147483763" r:id="rId13"/>
    <p:sldLayoutId id="2147483764" r:id="rId14"/>
    <p:sldLayoutId id="2147483765" r:id="rId15"/>
    <p:sldLayoutId id="2147483766" r:id="rId16"/>
    <p:sldLayoutId id="214748376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2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hyperlink" Target="http://images.google.com/imgres?imgurl=www.sellso.com/imgs/walking_man.jpg&amp;imgrefurl=http://www.sellso.com/contact.html&amp;h=369&amp;w=248&amp;prev=/images?q=walking+man&amp;start=20&amp;svnum=10&amp;hl=zh-CN&amp;lr=&amp;ie=UTF8&amp;oe=UTF8&amp;sa=N" TargetMode="External"/><Relationship Id="rId3" Type="http://schemas.openxmlformats.org/officeDocument/2006/relationships/image" Target="../media/image1.jpeg"/><Relationship Id="rId7" Type="http://schemas.openxmlformats.org/officeDocument/2006/relationships/image" Target="../media/image3.jpeg"/><Relationship Id="rId2" Type="http://schemas.openxmlformats.org/officeDocument/2006/relationships/hyperlink" Target="http://images.google.com/imgres?imgurl=www.fms.treas.gov/csp/family.gif&amp;imgrefurl=http://www.fms.treas.gov/csp/&amp;h=196&amp;w=200&amp;prev=/images?q=family&amp;start=40&amp;svnum=10&amp;hl=zh-CN&amp;lr=&amp;ie=UTF8&amp;oe=UTF8&amp;sa=N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images.google.com/imgres?imgurl=www.cs.washington.edu/masters/JReinauer.jpg&amp;imgrefurl=http://www.cs.washington.edu/masters/&amp;h=239&amp;w=160&amp;prev=/images?q=working+professional&amp;start=40&amp;svnum=10&amp;hl=zh-CN&amp;lr=&amp;ie=UTF8&amp;oe=UTF8&amp;sa=N" TargetMode="External"/><Relationship Id="rId5" Type="http://schemas.openxmlformats.org/officeDocument/2006/relationships/image" Target="../media/image2.jpeg"/><Relationship Id="rId4" Type="http://schemas.openxmlformats.org/officeDocument/2006/relationships/hyperlink" Target="http://images.google.com/imgres?imgurl=members.tripod.co.uk/pennine_guides/images/guider.gif&amp;imgrefurl=http://members.tripod.co.uk/pennine_guides/guiders.htm&amp;h=279&amp;w=160&amp;prev=/images?q=aged+women&amp;start=80&amp;svnum=10&amp;hl=zh-CN&amp;lr=&amp;ie=UTF8&amp;oe=UTF8&amp;sa=N" TargetMode="External"/><Relationship Id="rId9" Type="http://schemas.openxmlformats.org/officeDocument/2006/relationships/image" Target="../media/image4.jpe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2271712"/>
          </a:xfrm>
        </p:spPr>
        <p:txBody>
          <a:bodyPr>
            <a:noAutofit/>
          </a:bodyPr>
          <a:lstStyle/>
          <a:p>
            <a:r>
              <a:rPr lang="en-US" b="1" dirty="0" smtClean="0">
                <a:solidFill>
                  <a:srgbClr val="00B0F0"/>
                </a:solidFill>
              </a:rPr>
              <a:t>Getting to Know the Market — </a:t>
            </a:r>
            <a:r>
              <a:rPr lang="en-US" b="1" dirty="0" smtClean="0">
                <a:solidFill>
                  <a:srgbClr val="00B0F0"/>
                </a:solidFill>
              </a:rPr>
              <a:t>Segmentation</a:t>
            </a:r>
            <a:endParaRPr lang="en-US" b="1" dirty="0">
              <a:solidFill>
                <a:srgbClr val="00B0F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81000" y="4191000"/>
            <a:ext cx="7924800" cy="1752600"/>
          </a:xfrm>
        </p:spPr>
        <p:txBody>
          <a:bodyPr>
            <a:normAutofit lnSpcReduction="10000"/>
          </a:bodyPr>
          <a:lstStyle/>
          <a:p>
            <a:pPr>
              <a:spcAft>
                <a:spcPts val="0"/>
              </a:spcAft>
            </a:pPr>
            <a:r>
              <a:rPr lang="en-US" sz="2400" b="1" dirty="0" smtClean="0"/>
              <a:t>Michael H. Morris</a:t>
            </a:r>
          </a:p>
          <a:p>
            <a:pPr>
              <a:spcAft>
                <a:spcPts val="0"/>
              </a:spcAft>
            </a:pPr>
            <a:r>
              <a:rPr lang="en-US" sz="2400" b="1" dirty="0" smtClean="0"/>
              <a:t>Professor of Entrepreneurship and Social Innovation</a:t>
            </a:r>
            <a:endParaRPr lang="en-US" sz="2400" b="1" dirty="0" smtClean="0"/>
          </a:p>
          <a:p>
            <a:pPr>
              <a:spcAft>
                <a:spcPts val="0"/>
              </a:spcAft>
            </a:pPr>
            <a:r>
              <a:rPr lang="en-US" sz="2400" b="1" dirty="0" err="1" smtClean="0"/>
              <a:t>Keough</a:t>
            </a:r>
            <a:r>
              <a:rPr lang="en-US" sz="2400" b="1" dirty="0" smtClean="0"/>
              <a:t> School of Global Affairs</a:t>
            </a:r>
          </a:p>
          <a:p>
            <a:pPr>
              <a:spcAft>
                <a:spcPts val="0"/>
              </a:spcAft>
            </a:pPr>
            <a:r>
              <a:rPr lang="en-US" sz="2400" b="1" dirty="0" smtClean="0"/>
              <a:t>University of Notre Dame</a:t>
            </a:r>
            <a:endParaRPr lang="en-US" sz="24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399032"/>
          </a:xfrm>
        </p:spPr>
        <p:txBody>
          <a:bodyPr/>
          <a:lstStyle/>
          <a:p>
            <a:r>
              <a:rPr lang="en-US" b="1" dirty="0" smtClean="0">
                <a:solidFill>
                  <a:srgbClr val="00B0F0"/>
                </a:solidFill>
              </a:rPr>
              <a:t>Targeting…</a:t>
            </a:r>
            <a:endParaRPr lang="en-US" b="1" dirty="0">
              <a:solidFill>
                <a:srgbClr val="00B0F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3810000"/>
          </a:xfrm>
        </p:spPr>
        <p:txBody>
          <a:bodyPr/>
          <a:lstStyle/>
          <a:p>
            <a:r>
              <a:rPr lang="en-US" dirty="0" smtClean="0"/>
              <a:t>Which segments are we prioritizing?</a:t>
            </a:r>
          </a:p>
          <a:p>
            <a:r>
              <a:rPr lang="en-US" dirty="0" smtClean="0"/>
              <a:t>How is this manifested in resource allocation?</a:t>
            </a:r>
          </a:p>
          <a:p>
            <a:r>
              <a:rPr lang="en-US" dirty="0" smtClean="0"/>
              <a:t>How is this manifested in the marketing mix?</a:t>
            </a:r>
          </a:p>
          <a:p>
            <a:r>
              <a:rPr lang="en-US" dirty="0" smtClean="0"/>
              <a:t>If we know who we are selling to---then who are we not selling to?</a:t>
            </a: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819912"/>
          </a:xfrm>
        </p:spPr>
        <p:txBody>
          <a:bodyPr/>
          <a:lstStyle/>
          <a:p>
            <a:r>
              <a:rPr lang="en-US" b="1" dirty="0" smtClean="0">
                <a:solidFill>
                  <a:srgbClr val="00B0F0"/>
                </a:solidFill>
              </a:rPr>
              <a:t>Markets evolve</a:t>
            </a:r>
            <a:endParaRPr lang="en-US" b="1" dirty="0">
              <a:solidFill>
                <a:srgbClr val="00B0F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45720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Innovators, early adopters and the rest</a:t>
            </a:r>
          </a:p>
          <a:p>
            <a:endParaRPr lang="en-US" dirty="0" smtClean="0"/>
          </a:p>
          <a:p>
            <a:r>
              <a:rPr lang="en-US" dirty="0" smtClean="0"/>
              <a:t>Customer enter at different times</a:t>
            </a:r>
          </a:p>
          <a:p>
            <a:endParaRPr lang="en-US" dirty="0" smtClean="0"/>
          </a:p>
          <a:p>
            <a:r>
              <a:rPr lang="en-US" dirty="0" smtClean="0"/>
              <a:t>Influenced by different variables</a:t>
            </a:r>
          </a:p>
          <a:p>
            <a:endParaRPr lang="en-US" dirty="0" smtClean="0"/>
          </a:p>
          <a:p>
            <a:r>
              <a:rPr lang="en-US" dirty="0" smtClean="0"/>
              <a:t>Affects window of opportunity</a:t>
            </a:r>
          </a:p>
          <a:p>
            <a:endParaRPr lang="en-US" dirty="0" smtClean="0"/>
          </a:p>
          <a:p>
            <a:r>
              <a:rPr lang="en-US" dirty="0" smtClean="0"/>
              <a:t>Same customer could be innovator and laggard</a:t>
            </a:r>
          </a:p>
          <a:p>
            <a:endParaRPr lang="en-US" dirty="0" smtClean="0"/>
          </a:p>
          <a:p>
            <a:r>
              <a:rPr lang="en-US" dirty="0" smtClean="0"/>
              <a:t>Crossing the chasm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00B0F0"/>
                </a:solidFill>
              </a:rPr>
              <a:t>Who are the EARLY adopters?</a:t>
            </a:r>
            <a:endParaRPr lang="en-US" b="1" dirty="0">
              <a:solidFill>
                <a:srgbClr val="00B0F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	</a:t>
            </a:r>
            <a:r>
              <a:rPr lang="en-US" dirty="0" smtClean="0"/>
              <a:t>unique </a:t>
            </a:r>
            <a:r>
              <a:rPr lang="en-US" dirty="0"/>
              <a:t>and more pressing </a:t>
            </a:r>
            <a:r>
              <a:rPr lang="en-US" dirty="0" smtClean="0"/>
              <a:t>needs</a:t>
            </a:r>
            <a:endParaRPr lang="en-US" dirty="0"/>
          </a:p>
          <a:p>
            <a:r>
              <a:rPr lang="en-US" dirty="0"/>
              <a:t>	</a:t>
            </a:r>
            <a:r>
              <a:rPr lang="en-US" dirty="0" smtClean="0"/>
              <a:t>have </a:t>
            </a:r>
            <a:r>
              <a:rPr lang="en-US" dirty="0"/>
              <a:t>a greater tendency to try new </a:t>
            </a:r>
            <a:r>
              <a:rPr lang="en-US" dirty="0" smtClean="0"/>
              <a:t>things</a:t>
            </a:r>
          </a:p>
          <a:p>
            <a:r>
              <a:rPr lang="en-US" dirty="0" smtClean="0"/>
              <a:t>   more willing to take a risk</a:t>
            </a:r>
            <a:endParaRPr lang="en-US" dirty="0"/>
          </a:p>
          <a:p>
            <a:r>
              <a:rPr lang="en-US" dirty="0"/>
              <a:t>	</a:t>
            </a:r>
            <a:r>
              <a:rPr lang="en-US" dirty="0" smtClean="0"/>
              <a:t>are </a:t>
            </a:r>
            <a:r>
              <a:rPr lang="en-US" dirty="0"/>
              <a:t>less loyal</a:t>
            </a:r>
          </a:p>
          <a:p>
            <a:r>
              <a:rPr lang="en-US" dirty="0"/>
              <a:t>	</a:t>
            </a:r>
            <a:r>
              <a:rPr lang="en-US" dirty="0" smtClean="0"/>
              <a:t>have </a:t>
            </a:r>
            <a:r>
              <a:rPr lang="en-US" dirty="0"/>
              <a:t>lower switching costs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466038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00B0F0"/>
                </a:solidFill>
              </a:rPr>
              <a:t>What about the competition?</a:t>
            </a:r>
            <a:endParaRPr lang="en-US" b="1" dirty="0">
              <a:solidFill>
                <a:srgbClr val="00B0F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Key direct competitors</a:t>
            </a:r>
          </a:p>
          <a:p>
            <a:r>
              <a:rPr lang="en-US" dirty="0" smtClean="0"/>
              <a:t>Key indirect competitors (treat as category)</a:t>
            </a:r>
          </a:p>
          <a:p>
            <a:r>
              <a:rPr lang="en-US" dirty="0" smtClean="0"/>
              <a:t>Strengths, weaknesses, categories</a:t>
            </a:r>
          </a:p>
          <a:p>
            <a:r>
              <a:rPr lang="en-US" dirty="0" smtClean="0"/>
              <a:t>Create a table</a:t>
            </a:r>
          </a:p>
          <a:p>
            <a:r>
              <a:rPr lang="en-US" dirty="0" smtClean="0"/>
              <a:t>Where are you most vulnerable?</a:t>
            </a:r>
          </a:p>
          <a:p>
            <a:r>
              <a:rPr lang="en-US" dirty="0" smtClean="0"/>
              <a:t>Where are the competitive gaps?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582436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0"/>
            <a:ext cx="6554867" cy="1066800"/>
          </a:xfrm>
        </p:spPr>
        <p:txBody>
          <a:bodyPr/>
          <a:lstStyle/>
          <a:p>
            <a:r>
              <a:rPr lang="en-US" b="1" dirty="0" smtClean="0">
                <a:solidFill>
                  <a:srgbClr val="00B0F0"/>
                </a:solidFill>
              </a:rPr>
              <a:t>Projecting sales</a:t>
            </a:r>
            <a:endParaRPr lang="en-US" b="1" dirty="0">
              <a:solidFill>
                <a:srgbClr val="00B0F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066800"/>
            <a:ext cx="8382000" cy="5181600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US" dirty="0"/>
              <a:t>Be </a:t>
            </a:r>
            <a:r>
              <a:rPr lang="en-US" dirty="0" smtClean="0"/>
              <a:t>conservative</a:t>
            </a:r>
          </a:p>
          <a:p>
            <a:pPr>
              <a:defRPr/>
            </a:pPr>
            <a:endParaRPr lang="en-US" dirty="0"/>
          </a:p>
          <a:p>
            <a:pPr>
              <a:defRPr/>
            </a:pPr>
            <a:r>
              <a:rPr lang="en-US" dirty="0" smtClean="0"/>
              <a:t>Clarify your assumptions</a:t>
            </a:r>
          </a:p>
          <a:p>
            <a:pPr>
              <a:defRPr/>
            </a:pPr>
            <a:endParaRPr lang="en-US" dirty="0"/>
          </a:p>
          <a:p>
            <a:pPr>
              <a:defRPr/>
            </a:pPr>
            <a:r>
              <a:rPr lang="en-US" dirty="0"/>
              <a:t>Your first three or four months should be especially conservative---you are typically going from baby steps to normal </a:t>
            </a:r>
            <a:r>
              <a:rPr lang="en-US" dirty="0" smtClean="0"/>
              <a:t>steps</a:t>
            </a:r>
          </a:p>
          <a:p>
            <a:pPr>
              <a:defRPr/>
            </a:pPr>
            <a:endParaRPr lang="en-US" dirty="0"/>
          </a:p>
          <a:p>
            <a:pPr>
              <a:defRPr/>
            </a:pPr>
            <a:r>
              <a:rPr lang="en-US" dirty="0"/>
              <a:t>You are balancing the size of the market against the competitive environment against how aggressive your marketing is (what you are spending on </a:t>
            </a:r>
            <a:r>
              <a:rPr lang="en-US" dirty="0" smtClean="0"/>
              <a:t>marketing)</a:t>
            </a:r>
          </a:p>
          <a:p>
            <a:pPr>
              <a:defRPr/>
            </a:pPr>
            <a:endParaRPr lang="en-US" dirty="0"/>
          </a:p>
          <a:p>
            <a:pPr>
              <a:defRPr/>
            </a:pPr>
            <a:r>
              <a:rPr lang="en-US" dirty="0" smtClean="0"/>
              <a:t>Keep </a:t>
            </a:r>
            <a:r>
              <a:rPr lang="en-US" dirty="0"/>
              <a:t>in mind that customers have loyalties and switching costs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530893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486400"/>
            <a:ext cx="6554867" cy="1219200"/>
          </a:xfrm>
        </p:spPr>
        <p:txBody>
          <a:bodyPr/>
          <a:lstStyle/>
          <a:p>
            <a:r>
              <a:rPr lang="en-US" b="1" dirty="0" smtClean="0">
                <a:solidFill>
                  <a:srgbClr val="00B0F0"/>
                </a:solidFill>
              </a:rPr>
              <a:t> Projecting Sales</a:t>
            </a:r>
            <a:endParaRPr lang="en-US" b="1" dirty="0">
              <a:solidFill>
                <a:srgbClr val="00B0F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533400"/>
            <a:ext cx="6554867" cy="5029200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  <a:defRPr/>
            </a:pPr>
            <a:r>
              <a:rPr lang="en-US" sz="2500" b="1" dirty="0">
                <a:solidFill>
                  <a:srgbClr val="00B0F0"/>
                </a:solidFill>
              </a:rPr>
              <a:t>Build up approach:  </a:t>
            </a:r>
            <a:endParaRPr lang="en-US" sz="2500" b="1" dirty="0" smtClean="0">
              <a:solidFill>
                <a:srgbClr val="00B0F0"/>
              </a:solidFill>
            </a:endParaRPr>
          </a:p>
          <a:p>
            <a:pPr marL="0" indent="0">
              <a:buNone/>
              <a:defRPr/>
            </a:pPr>
            <a:r>
              <a:rPr lang="en-US" dirty="0" smtClean="0"/>
              <a:t>How </a:t>
            </a:r>
            <a:r>
              <a:rPr lang="en-US" dirty="0"/>
              <a:t>many unit sales can you conservatively expect to make per day in the first month, second month, third month---and then was is an realistic monthly growth rate</a:t>
            </a:r>
          </a:p>
          <a:p>
            <a:endParaRPr lang="en-US" sz="1800" dirty="0" smtClean="0"/>
          </a:p>
          <a:p>
            <a:r>
              <a:rPr lang="en-US" dirty="0" smtClean="0"/>
              <a:t>Focus on sales per week and then per month</a:t>
            </a:r>
          </a:p>
          <a:p>
            <a:r>
              <a:rPr lang="en-US" dirty="0" smtClean="0"/>
              <a:t>Customers per hour</a:t>
            </a:r>
          </a:p>
          <a:p>
            <a:r>
              <a:rPr lang="en-US" dirty="0" smtClean="0"/>
              <a:t>Operating hours per day</a:t>
            </a:r>
          </a:p>
          <a:p>
            <a:r>
              <a:rPr lang="en-US" dirty="0" smtClean="0"/>
              <a:t>Days operating per week</a:t>
            </a:r>
          </a:p>
          <a:p>
            <a:r>
              <a:rPr lang="en-US" dirty="0" smtClean="0"/>
              <a:t>Average order size</a:t>
            </a:r>
          </a:p>
          <a:p>
            <a:endParaRPr lang="en-US" sz="1800" dirty="0" smtClean="0"/>
          </a:p>
          <a:p>
            <a:r>
              <a:rPr lang="en-US" dirty="0" smtClean="0"/>
              <a:t>If you are calling on people: assumptions regarding calls made per day, number of times you must call to close a sale (consider length of buying cycle), what your assumed close rate is</a:t>
            </a:r>
          </a:p>
          <a:p>
            <a:endParaRPr lang="en-US" sz="1600" dirty="0"/>
          </a:p>
          <a:p>
            <a:r>
              <a:rPr lang="en-US" dirty="0" smtClean="0"/>
              <a:t>Factor in seasonality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314388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00B0F0"/>
                </a:solidFill>
              </a:rPr>
              <a:t>Projecting Sales</a:t>
            </a:r>
            <a:endParaRPr lang="en-US" b="1" dirty="0">
              <a:solidFill>
                <a:srgbClr val="00B0F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sz="2300" b="1" dirty="0">
                <a:solidFill>
                  <a:srgbClr val="00B0F0"/>
                </a:solidFill>
              </a:rPr>
              <a:t>Break down approach:  </a:t>
            </a:r>
            <a:endParaRPr lang="en-US" sz="2300" b="1" dirty="0" smtClean="0">
              <a:solidFill>
                <a:srgbClr val="00B0F0"/>
              </a:solidFill>
            </a:endParaRPr>
          </a:p>
          <a:p>
            <a:endParaRPr lang="en-US" dirty="0" smtClean="0">
              <a:solidFill>
                <a:srgbClr val="00B0F0"/>
              </a:solidFill>
            </a:endParaRPr>
          </a:p>
          <a:p>
            <a:r>
              <a:rPr lang="en-US" dirty="0" smtClean="0"/>
              <a:t>what </a:t>
            </a:r>
            <a:r>
              <a:rPr lang="en-US" dirty="0"/>
              <a:t>is the size of the </a:t>
            </a:r>
            <a:r>
              <a:rPr lang="en-US" dirty="0" smtClean="0"/>
              <a:t>market</a:t>
            </a:r>
            <a:r>
              <a:rPr lang="en-US" dirty="0"/>
              <a:t>?</a:t>
            </a:r>
            <a:endParaRPr lang="en-US" dirty="0" smtClean="0"/>
          </a:p>
          <a:p>
            <a:r>
              <a:rPr lang="en-US" dirty="0" smtClean="0"/>
              <a:t>how </a:t>
            </a:r>
            <a:r>
              <a:rPr lang="en-US" dirty="0"/>
              <a:t>many competitors are </a:t>
            </a:r>
            <a:r>
              <a:rPr lang="en-US" dirty="0" smtClean="0"/>
              <a:t>there</a:t>
            </a:r>
            <a:r>
              <a:rPr lang="en-US" dirty="0"/>
              <a:t>?</a:t>
            </a:r>
            <a:endParaRPr lang="en-US" dirty="0" smtClean="0"/>
          </a:p>
          <a:p>
            <a:r>
              <a:rPr lang="en-US" dirty="0" smtClean="0"/>
              <a:t>how </a:t>
            </a:r>
            <a:r>
              <a:rPr lang="en-US" dirty="0"/>
              <a:t>well entrenched are </a:t>
            </a:r>
            <a:r>
              <a:rPr lang="en-US" dirty="0" smtClean="0"/>
              <a:t>they?</a:t>
            </a:r>
          </a:p>
          <a:p>
            <a:r>
              <a:rPr lang="en-US" dirty="0" smtClean="0"/>
              <a:t>How unique is your offering (to the </a:t>
            </a:r>
            <a:r>
              <a:rPr lang="en-US" dirty="0" err="1" smtClean="0"/>
              <a:t>unitiated</a:t>
            </a:r>
            <a:r>
              <a:rPr lang="en-US" dirty="0" smtClean="0"/>
              <a:t>)?</a:t>
            </a:r>
          </a:p>
          <a:p>
            <a:r>
              <a:rPr lang="en-US" dirty="0" smtClean="0"/>
              <a:t>How aggressive is your marketing approach? </a:t>
            </a:r>
          </a:p>
          <a:p>
            <a:pPr marL="0" indent="0">
              <a:buNone/>
            </a:pPr>
            <a:endParaRPr lang="en-US" sz="1200" dirty="0" smtClean="0"/>
          </a:p>
          <a:p>
            <a:pPr marL="0" indent="0">
              <a:buNone/>
            </a:pPr>
            <a:r>
              <a:rPr lang="en-US" dirty="0" smtClean="0"/>
              <a:t>and </a:t>
            </a:r>
            <a:r>
              <a:rPr lang="en-US" dirty="0"/>
              <a:t>so what is a conservative sense of how much you could be capturing  within one year.  Then do a conservative build up to get there.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167170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40143588"/>
              </p:ext>
            </p:extLst>
          </p:nvPr>
        </p:nvGraphicFramePr>
        <p:xfrm>
          <a:off x="0" y="533400"/>
          <a:ext cx="9144000" cy="3352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85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382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382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</a:tblGrid>
              <a:tr h="83820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Jan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Feb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Mar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Apr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May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Jun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Jul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Aug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Sep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Oct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Nov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Dec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3820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120</a:t>
                      </a:r>
                    </a:p>
                    <a:p>
                      <a:pPr algn="ctr"/>
                      <a:r>
                        <a:rPr lang="en-US" sz="1200" dirty="0" smtClean="0"/>
                        <a:t>clients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170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280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450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660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900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1000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1050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1090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1120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1170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1200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3820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$42</a:t>
                      </a:r>
                    </a:p>
                    <a:p>
                      <a:pPr algn="ctr"/>
                      <a:r>
                        <a:rPr lang="en-US" sz="1400" dirty="0" err="1" smtClean="0"/>
                        <a:t>ave.</a:t>
                      </a:r>
                      <a:r>
                        <a:rPr lang="en-US" sz="1400" dirty="0" smtClean="0"/>
                        <a:t> sale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$42</a:t>
                      </a:r>
                    </a:p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$42</a:t>
                      </a:r>
                    </a:p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$42</a:t>
                      </a:r>
                    </a:p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$42</a:t>
                      </a:r>
                    </a:p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$42</a:t>
                      </a:r>
                    </a:p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$42</a:t>
                      </a:r>
                    </a:p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$42</a:t>
                      </a:r>
                    </a:p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$42</a:t>
                      </a:r>
                    </a:p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$42</a:t>
                      </a:r>
                    </a:p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$42</a:t>
                      </a:r>
                    </a:p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$42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3820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$</a:t>
                      </a:r>
                    </a:p>
                    <a:p>
                      <a:pPr algn="ctr"/>
                      <a:r>
                        <a:rPr lang="en-US" sz="1400" dirty="0" smtClean="0"/>
                        <a:t>5040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$</a:t>
                      </a:r>
                    </a:p>
                    <a:p>
                      <a:pPr algn="ctr"/>
                      <a:r>
                        <a:rPr lang="en-US" sz="1400" dirty="0" smtClean="0"/>
                        <a:t>7140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$</a:t>
                      </a:r>
                    </a:p>
                    <a:p>
                      <a:pPr algn="ctr"/>
                      <a:r>
                        <a:rPr lang="en-US" sz="1400" dirty="0" smtClean="0"/>
                        <a:t>11760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$</a:t>
                      </a:r>
                    </a:p>
                    <a:p>
                      <a:pPr algn="ctr"/>
                      <a:r>
                        <a:rPr lang="en-US" sz="1400" dirty="0" smtClean="0"/>
                        <a:t>18900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$</a:t>
                      </a:r>
                    </a:p>
                    <a:p>
                      <a:pPr algn="ctr"/>
                      <a:r>
                        <a:rPr lang="en-US" sz="1400" dirty="0" smtClean="0"/>
                        <a:t>27720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$</a:t>
                      </a:r>
                    </a:p>
                    <a:p>
                      <a:pPr algn="ctr"/>
                      <a:r>
                        <a:rPr lang="en-US" sz="1400" dirty="0" smtClean="0"/>
                        <a:t>37800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$</a:t>
                      </a:r>
                    </a:p>
                    <a:p>
                      <a:pPr algn="ctr"/>
                      <a:r>
                        <a:rPr lang="en-US" sz="1400" dirty="0" smtClean="0"/>
                        <a:t>42000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$</a:t>
                      </a:r>
                    </a:p>
                    <a:p>
                      <a:pPr algn="ctr"/>
                      <a:r>
                        <a:rPr lang="en-US" sz="1400" dirty="0" smtClean="0"/>
                        <a:t>44100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$</a:t>
                      </a:r>
                    </a:p>
                    <a:p>
                      <a:pPr algn="ctr"/>
                      <a:r>
                        <a:rPr lang="en-US" sz="1400" dirty="0" smtClean="0"/>
                        <a:t>45780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$</a:t>
                      </a:r>
                    </a:p>
                    <a:p>
                      <a:pPr algn="ctr"/>
                      <a:r>
                        <a:rPr lang="en-US" sz="1400" dirty="0" smtClean="0"/>
                        <a:t>47040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$</a:t>
                      </a:r>
                    </a:p>
                    <a:p>
                      <a:pPr algn="ctr"/>
                      <a:r>
                        <a:rPr lang="en-US" sz="1400" dirty="0" smtClean="0"/>
                        <a:t>49140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$</a:t>
                      </a:r>
                    </a:p>
                    <a:p>
                      <a:pPr algn="ctr"/>
                      <a:r>
                        <a:rPr lang="en-US" sz="1400" dirty="0" smtClean="0"/>
                        <a:t>50400</a:t>
                      </a:r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914400" y="4724400"/>
            <a:ext cx="5867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00B0F0"/>
                </a:solidFill>
              </a:rPr>
              <a:t>SAMPLE SALES PROJECTION</a:t>
            </a:r>
            <a:endParaRPr lang="en-US" sz="3200" b="1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70096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590800"/>
            <a:ext cx="8229600" cy="1143000"/>
          </a:xfrm>
        </p:spPr>
        <p:txBody>
          <a:bodyPr/>
          <a:lstStyle/>
          <a:p>
            <a:r>
              <a:rPr lang="en-US" b="1" dirty="0" smtClean="0">
                <a:solidFill>
                  <a:srgbClr val="00B0F0"/>
                </a:solidFill>
              </a:rPr>
              <a:t>Segmentation is everything</a:t>
            </a:r>
            <a:endParaRPr lang="en-US" b="1" dirty="0">
              <a:solidFill>
                <a:srgbClr val="00B0F0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solidFill>
                  <a:srgbClr val="00B0F0"/>
                </a:solidFill>
              </a:rPr>
              <a:t>The logic of segmentation--principles</a:t>
            </a:r>
            <a:endParaRPr lang="en-US" b="1" dirty="0">
              <a:solidFill>
                <a:srgbClr val="00B0F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36592"/>
            <a:ext cx="8229600" cy="3787808"/>
          </a:xfrm>
        </p:spPr>
        <p:txBody>
          <a:bodyPr>
            <a:normAutofit fontScale="77500" lnSpcReduction="20000"/>
          </a:bodyPr>
          <a:lstStyle/>
          <a:p>
            <a:pPr lvl="0">
              <a:lnSpc>
                <a:spcPct val="120000"/>
              </a:lnSpc>
              <a:defRPr/>
            </a:pPr>
            <a:r>
              <a:rPr lang="en-US" sz="3200" dirty="0" smtClean="0"/>
              <a:t>Can’t be all things to all people</a:t>
            </a:r>
          </a:p>
          <a:p>
            <a:pPr lvl="0">
              <a:lnSpc>
                <a:spcPct val="120000"/>
              </a:lnSpc>
              <a:defRPr/>
            </a:pPr>
            <a:r>
              <a:rPr lang="en-US" sz="3200" dirty="0" smtClean="0"/>
              <a:t>Homogeneity</a:t>
            </a:r>
          </a:p>
          <a:p>
            <a:pPr lvl="0">
              <a:lnSpc>
                <a:spcPct val="120000"/>
              </a:lnSpc>
              <a:defRPr/>
            </a:pPr>
            <a:r>
              <a:rPr lang="en-US" sz="3200" dirty="0" smtClean="0"/>
              <a:t>Efficiency </a:t>
            </a:r>
            <a:r>
              <a:rPr lang="en-US" sz="3200" i="1" dirty="0" smtClean="0">
                <a:solidFill>
                  <a:srgbClr val="00B0F0"/>
                </a:solidFill>
              </a:rPr>
              <a:t>and</a:t>
            </a:r>
            <a:r>
              <a:rPr lang="en-US" sz="3200" dirty="0" smtClean="0"/>
              <a:t> effectiveness with your limited resources</a:t>
            </a:r>
          </a:p>
          <a:p>
            <a:pPr lvl="0">
              <a:lnSpc>
                <a:spcPct val="120000"/>
              </a:lnSpc>
              <a:defRPr/>
            </a:pPr>
            <a:r>
              <a:rPr lang="en-US" sz="3200" dirty="0" smtClean="0"/>
              <a:t>The 80/20 rule</a:t>
            </a:r>
          </a:p>
          <a:p>
            <a:pPr lvl="0">
              <a:lnSpc>
                <a:spcPct val="120000"/>
              </a:lnSpc>
              <a:defRPr/>
            </a:pPr>
            <a:r>
              <a:rPr lang="en-US" sz="3200" dirty="0" smtClean="0"/>
              <a:t>A rifle compared to a shotgun</a:t>
            </a:r>
          </a:p>
          <a:p>
            <a:pPr lvl="0">
              <a:lnSpc>
                <a:spcPct val="120000"/>
              </a:lnSpc>
              <a:defRPr/>
            </a:pPr>
            <a:r>
              <a:rPr lang="en-US" sz="3200" dirty="0" smtClean="0"/>
              <a:t>There are no universal segments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267494"/>
            <a:ext cx="8534400" cy="1399032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rgbClr val="00B0F0"/>
                </a:solidFill>
              </a:rPr>
              <a:t>Bases of segmentation: B-to C</a:t>
            </a:r>
            <a:endParaRPr lang="en-US" b="1" dirty="0">
              <a:solidFill>
                <a:srgbClr val="00B0F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572000"/>
          </a:xfrm>
        </p:spPr>
        <p:txBody>
          <a:bodyPr/>
          <a:lstStyle/>
          <a:p>
            <a:r>
              <a:rPr lang="en-US" dirty="0" smtClean="0"/>
              <a:t>Demographics</a:t>
            </a:r>
          </a:p>
          <a:p>
            <a:r>
              <a:rPr lang="en-US" dirty="0" err="1" smtClean="0"/>
              <a:t>Geographics</a:t>
            </a:r>
            <a:endParaRPr lang="en-US" dirty="0" smtClean="0"/>
          </a:p>
          <a:p>
            <a:r>
              <a:rPr lang="en-US" dirty="0" smtClean="0"/>
              <a:t>Social class</a:t>
            </a:r>
          </a:p>
          <a:p>
            <a:r>
              <a:rPr lang="en-US" dirty="0" smtClean="0"/>
              <a:t>Psychographics</a:t>
            </a:r>
          </a:p>
          <a:p>
            <a:r>
              <a:rPr lang="en-US" dirty="0" smtClean="0"/>
              <a:t>Usage rates</a:t>
            </a:r>
          </a:p>
          <a:p>
            <a:r>
              <a:rPr lang="en-US" dirty="0" smtClean="0"/>
              <a:t>Benefits sought</a:t>
            </a:r>
          </a:p>
          <a:p>
            <a:endParaRPr lang="en-US" dirty="0" smtClean="0"/>
          </a:p>
          <a:p>
            <a:pPr>
              <a:buNone/>
            </a:pPr>
            <a:r>
              <a:rPr lang="en-US" i="1" dirty="0" smtClean="0"/>
              <a:t>      Typically multiple bases are involved</a:t>
            </a:r>
            <a:endParaRPr lang="en-US" i="1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67494"/>
            <a:ext cx="8686800" cy="1399032"/>
          </a:xfrm>
        </p:spPr>
        <p:txBody>
          <a:bodyPr/>
          <a:lstStyle/>
          <a:p>
            <a:r>
              <a:rPr lang="en-US" b="1" dirty="0" smtClean="0">
                <a:solidFill>
                  <a:srgbClr val="00B0F0"/>
                </a:solidFill>
              </a:rPr>
              <a:t>Bases of segmentation: B-to B</a:t>
            </a:r>
            <a:endParaRPr lang="en-US" b="1" dirty="0">
              <a:solidFill>
                <a:srgbClr val="00B0F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1733" y="1490130"/>
            <a:ext cx="6554867" cy="3767670"/>
          </a:xfrm>
        </p:spPr>
        <p:txBody>
          <a:bodyPr/>
          <a:lstStyle/>
          <a:p>
            <a:r>
              <a:rPr lang="en-US" dirty="0" smtClean="0"/>
              <a:t>Organizational demographics (size, age)</a:t>
            </a:r>
          </a:p>
          <a:p>
            <a:r>
              <a:rPr lang="en-US" dirty="0" smtClean="0"/>
              <a:t>Industry category (NAICS code)</a:t>
            </a:r>
          </a:p>
          <a:p>
            <a:r>
              <a:rPr lang="en-US" dirty="0" smtClean="0"/>
              <a:t>Geographic location</a:t>
            </a:r>
          </a:p>
          <a:p>
            <a:r>
              <a:rPr lang="en-US" dirty="0" smtClean="0"/>
              <a:t>Single or multi-location establishments</a:t>
            </a:r>
          </a:p>
          <a:p>
            <a:r>
              <a:rPr lang="en-US" dirty="0" smtClean="0"/>
              <a:t>Innovativeness</a:t>
            </a:r>
          </a:p>
          <a:p>
            <a:r>
              <a:rPr lang="en-US" dirty="0" smtClean="0"/>
              <a:t>Usage rates</a:t>
            </a:r>
          </a:p>
          <a:p>
            <a:r>
              <a:rPr lang="en-US" dirty="0" smtClean="0"/>
              <a:t>Family-owned, private, public</a:t>
            </a:r>
          </a:p>
        </p:txBody>
      </p:sp>
    </p:spTree>
    <p:extLst>
      <p:ext uri="{BB962C8B-B14F-4D97-AF65-F5344CB8AC3E}">
        <p14:creationId xmlns:p14="http://schemas.microsoft.com/office/powerpoint/2010/main" val="19041810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2160938005"/>
              </p:ext>
            </p:extLst>
          </p:nvPr>
        </p:nvGraphicFramePr>
        <p:xfrm>
          <a:off x="609600" y="304800"/>
          <a:ext cx="8077200" cy="6299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55460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00B0F0"/>
                </a:solidFill>
              </a:rPr>
              <a:t>Get </a:t>
            </a:r>
            <a:r>
              <a:rPr lang="en-US" b="1" dirty="0" smtClean="0">
                <a:solidFill>
                  <a:srgbClr val="00B0F0"/>
                </a:solidFill>
              </a:rPr>
              <a:t>creative </a:t>
            </a:r>
            <a:r>
              <a:rPr lang="en-US" b="1" dirty="0">
                <a:solidFill>
                  <a:srgbClr val="00B0F0"/>
                </a:solidFill>
              </a:rPr>
              <a:t>and </a:t>
            </a:r>
            <a:r>
              <a:rPr lang="en-US" b="1" dirty="0" smtClean="0">
                <a:solidFill>
                  <a:srgbClr val="00B0F0"/>
                </a:solidFill>
              </a:rPr>
              <a:t>insightful</a:t>
            </a:r>
            <a:endParaRPr lang="en-US" dirty="0">
              <a:solidFill>
                <a:srgbClr val="00B0F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533400"/>
            <a:ext cx="6554867" cy="4191000"/>
          </a:xfrm>
        </p:spPr>
        <p:txBody>
          <a:bodyPr/>
          <a:lstStyle/>
          <a:p>
            <a:r>
              <a:rPr lang="en-US" dirty="0" smtClean="0"/>
              <a:t>Focus on how people buy and use your product category</a:t>
            </a:r>
          </a:p>
          <a:p>
            <a:endParaRPr lang="en-US" dirty="0"/>
          </a:p>
          <a:p>
            <a:r>
              <a:rPr lang="en-US" dirty="0" smtClean="0"/>
              <a:t>How could we creatively segment the athletic shoe market?</a:t>
            </a:r>
          </a:p>
          <a:p>
            <a:endParaRPr lang="en-US" dirty="0"/>
          </a:p>
          <a:p>
            <a:r>
              <a:rPr lang="en-US" dirty="0" smtClean="0"/>
              <a:t>Now let’s segment one of your businesses…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741860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685800" y="731837"/>
            <a:ext cx="8153400" cy="563563"/>
          </a:xfrm>
          <a:prstGeom prst="rect">
            <a:avLst/>
          </a:prstGeom>
        </p:spPr>
        <p:txBody>
          <a:bodyPr vert="horz" anchor="ctr">
            <a:noAutofit/>
          </a:bodyPr>
          <a:lstStyle/>
          <a:p>
            <a:pPr marL="484632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 smtClean="0">
                <a:ln w="6350">
                  <a:solidFill>
                    <a:schemeClr val="accent1">
                      <a:shade val="43000"/>
                    </a:schemeClr>
                  </a:solidFill>
                </a:ln>
                <a:solidFill>
                  <a:srgbClr val="00B0F0"/>
                </a:solidFill>
                <a:uLnTx/>
                <a:uFillTx/>
                <a:latin typeface="+mj-lt"/>
                <a:ea typeface="+mj-ea"/>
                <a:cs typeface="+mj-cs"/>
              </a:rPr>
              <a:t>SEGMENTING A U.S. MARKET…</a:t>
            </a:r>
            <a:endParaRPr kumimoji="0" lang="en-US" sz="3600" b="1" i="0" u="none" strike="noStrike" kern="1200" cap="none" spc="0" normalizeH="0" baseline="0" noProof="0" dirty="0">
              <a:ln w="6350">
                <a:solidFill>
                  <a:schemeClr val="accent1">
                    <a:shade val="43000"/>
                  </a:schemeClr>
                </a:solidFill>
              </a:ln>
              <a:solidFill>
                <a:srgbClr val="00B0F0"/>
              </a:solidFill>
              <a:uLnTx/>
              <a:uFillTx/>
              <a:latin typeface="+mj-lt"/>
              <a:ea typeface="+mj-ea"/>
              <a:cs typeface="+mj-cs"/>
            </a:endParaRPr>
          </a:p>
        </p:txBody>
      </p:sp>
      <p:grpSp>
        <p:nvGrpSpPr>
          <p:cNvPr id="2" name="Group 22"/>
          <p:cNvGrpSpPr>
            <a:grpSpLocks/>
          </p:cNvGrpSpPr>
          <p:nvPr/>
        </p:nvGrpSpPr>
        <p:grpSpPr bwMode="auto">
          <a:xfrm>
            <a:off x="609600" y="1644650"/>
            <a:ext cx="3962400" cy="2286000"/>
            <a:chOff x="384" y="960"/>
            <a:chExt cx="2496" cy="1440"/>
          </a:xfrm>
        </p:grpSpPr>
        <p:sp>
          <p:nvSpPr>
            <p:cNvPr id="6" name="Rectangle 7"/>
            <p:cNvSpPr>
              <a:spLocks noChangeArrowheads="1"/>
            </p:cNvSpPr>
            <p:nvPr/>
          </p:nvSpPr>
          <p:spPr bwMode="auto">
            <a:xfrm>
              <a:off x="384" y="960"/>
              <a:ext cx="2496" cy="1440"/>
            </a:xfrm>
            <a:prstGeom prst="rect">
              <a:avLst/>
            </a:prstGeom>
            <a:gradFill rotWithShape="1">
              <a:gsLst>
                <a:gs pos="0">
                  <a:schemeClr val="bg1">
                    <a:alpha val="38000"/>
                  </a:schemeClr>
                </a:gs>
                <a:gs pos="100000">
                  <a:srgbClr val="CDCDFF"/>
                </a:gs>
              </a:gsLst>
              <a:path path="rect">
                <a:fillToRect r="100000" b="100000"/>
              </a:path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" name="Rectangle 8"/>
            <p:cNvSpPr>
              <a:spLocks noChangeArrowheads="1"/>
            </p:cNvSpPr>
            <p:nvPr/>
          </p:nvSpPr>
          <p:spPr bwMode="auto">
            <a:xfrm>
              <a:off x="432" y="1056"/>
              <a:ext cx="2400" cy="124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lIns="92075" tIns="46038" rIns="92075" bIns="46038"/>
            <a:lstStyle/>
            <a:p>
              <a:pPr marL="342900" indent="-342900">
                <a:spcBef>
                  <a:spcPct val="20000"/>
                </a:spcBef>
              </a:pPr>
              <a:r>
                <a:rPr lang="en-US" dirty="0">
                  <a:solidFill>
                    <a:srgbClr val="000066"/>
                  </a:solidFill>
                </a:rPr>
                <a:t>Value Seekers</a:t>
              </a:r>
            </a:p>
            <a:p>
              <a:pPr marL="342900" indent="-342900">
                <a:spcBef>
                  <a:spcPct val="20000"/>
                </a:spcBef>
                <a:buFontTx/>
                <a:buChar char="•"/>
              </a:pPr>
              <a:r>
                <a:rPr lang="en-US" sz="1600" dirty="0"/>
                <a:t>Families with kids</a:t>
              </a:r>
            </a:p>
            <a:p>
              <a:pPr marL="342900" indent="-342900">
                <a:spcBef>
                  <a:spcPct val="20000"/>
                </a:spcBef>
                <a:buFontTx/>
                <a:buChar char="•"/>
              </a:pPr>
              <a:r>
                <a:rPr lang="en-US" sz="1600" dirty="0"/>
                <a:t>Seek wholesome treats</a:t>
              </a:r>
            </a:p>
            <a:p>
              <a:pPr marL="342900" indent="-342900">
                <a:spcBef>
                  <a:spcPct val="20000"/>
                </a:spcBef>
              </a:pPr>
              <a:r>
                <a:rPr lang="en-US" sz="1600" dirty="0"/>
                <a:t>       and availability</a:t>
              </a:r>
            </a:p>
            <a:p>
              <a:pPr marL="342900" indent="-342900">
                <a:spcBef>
                  <a:spcPct val="20000"/>
                </a:spcBef>
                <a:buFontTx/>
                <a:buChar char="•"/>
              </a:pPr>
              <a:r>
                <a:rPr lang="en-US" sz="1600" dirty="0"/>
                <a:t>Late afternoon</a:t>
              </a:r>
            </a:p>
            <a:p>
              <a:pPr marL="342900" indent="-342900">
                <a:spcBef>
                  <a:spcPct val="20000"/>
                </a:spcBef>
                <a:buFontTx/>
                <a:buChar char="•"/>
              </a:pPr>
              <a:r>
                <a:rPr lang="en-US" sz="1600" dirty="0"/>
                <a:t>Spend $255 on baked goods/annum</a:t>
              </a:r>
            </a:p>
            <a:p>
              <a:pPr marL="342900" indent="-342900">
                <a:spcBef>
                  <a:spcPct val="20000"/>
                </a:spcBef>
              </a:pPr>
              <a:endParaRPr lang="en-US" sz="1600" dirty="0"/>
            </a:p>
          </p:txBody>
        </p:sp>
        <p:pic>
          <p:nvPicPr>
            <p:cNvPr id="8" name="Picture 12" descr="family">
              <a:hlinkClick r:id="rId2"/>
            </p:cNvPr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2030" y="1248"/>
              <a:ext cx="706" cy="698"/>
            </a:xfrm>
            <a:prstGeom prst="rect">
              <a:avLst/>
            </a:prstGeom>
            <a:noFill/>
          </p:spPr>
        </p:pic>
      </p:grpSp>
      <p:grpSp>
        <p:nvGrpSpPr>
          <p:cNvPr id="3" name="Group 21"/>
          <p:cNvGrpSpPr>
            <a:grpSpLocks/>
          </p:cNvGrpSpPr>
          <p:nvPr/>
        </p:nvGrpSpPr>
        <p:grpSpPr bwMode="auto">
          <a:xfrm>
            <a:off x="4845050" y="1644650"/>
            <a:ext cx="3962400" cy="2286000"/>
            <a:chOff x="3052" y="960"/>
            <a:chExt cx="2496" cy="1440"/>
          </a:xfrm>
        </p:grpSpPr>
        <p:sp>
          <p:nvSpPr>
            <p:cNvPr id="10" name="Rectangle 16"/>
            <p:cNvSpPr>
              <a:spLocks noChangeArrowheads="1"/>
            </p:cNvSpPr>
            <p:nvPr/>
          </p:nvSpPr>
          <p:spPr bwMode="auto">
            <a:xfrm>
              <a:off x="3052" y="960"/>
              <a:ext cx="2496" cy="1440"/>
            </a:xfrm>
            <a:prstGeom prst="rect">
              <a:avLst/>
            </a:prstGeom>
            <a:gradFill rotWithShape="1">
              <a:gsLst>
                <a:gs pos="0">
                  <a:schemeClr val="bg1">
                    <a:alpha val="38000"/>
                  </a:schemeClr>
                </a:gs>
                <a:gs pos="100000">
                  <a:srgbClr val="CDCDFF"/>
                </a:gs>
              </a:gsLst>
              <a:path path="rect">
                <a:fillToRect l="100000" b="100000"/>
              </a:path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" name="Rectangle 9"/>
            <p:cNvSpPr>
              <a:spLocks noChangeArrowheads="1"/>
            </p:cNvSpPr>
            <p:nvPr/>
          </p:nvSpPr>
          <p:spPr bwMode="auto">
            <a:xfrm>
              <a:off x="3120" y="1056"/>
              <a:ext cx="2400" cy="124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lIns="92075" tIns="46038" rIns="92075" bIns="46038"/>
            <a:lstStyle/>
            <a:p>
              <a:pPr marL="342900" indent="-342900">
                <a:spcBef>
                  <a:spcPct val="20000"/>
                </a:spcBef>
              </a:pPr>
              <a:r>
                <a:rPr lang="en-US">
                  <a:solidFill>
                    <a:srgbClr val="000066"/>
                  </a:solidFill>
                </a:rPr>
                <a:t>Upper Crust</a:t>
              </a:r>
            </a:p>
            <a:p>
              <a:pPr marL="342900" indent="-342900">
                <a:spcBef>
                  <a:spcPct val="20000"/>
                </a:spcBef>
                <a:buFontTx/>
                <a:buChar char="•"/>
              </a:pPr>
              <a:r>
                <a:rPr lang="en-US" sz="1600"/>
                <a:t>Middle aged women</a:t>
              </a:r>
            </a:p>
            <a:p>
              <a:pPr marL="342900" indent="-342900">
                <a:spcBef>
                  <a:spcPct val="20000"/>
                </a:spcBef>
                <a:buFontTx/>
                <a:buChar char="•"/>
              </a:pPr>
              <a:r>
                <a:rPr lang="en-US" sz="1600"/>
                <a:t>Seek exclusivity and</a:t>
              </a:r>
            </a:p>
            <a:p>
              <a:pPr marL="342900" indent="-342900">
                <a:spcBef>
                  <a:spcPct val="20000"/>
                </a:spcBef>
              </a:pPr>
              <a:r>
                <a:rPr lang="en-US" sz="1600"/>
                <a:t>	visually appeal</a:t>
              </a:r>
            </a:p>
            <a:p>
              <a:pPr marL="342900" indent="-342900">
                <a:spcBef>
                  <a:spcPct val="20000"/>
                </a:spcBef>
                <a:buFontTx/>
                <a:buChar char="•"/>
              </a:pPr>
              <a:r>
                <a:rPr lang="en-US" sz="1600"/>
                <a:t>Late morning</a:t>
              </a:r>
            </a:p>
            <a:p>
              <a:pPr marL="342900" indent="-342900">
                <a:spcBef>
                  <a:spcPct val="20000"/>
                </a:spcBef>
                <a:buFontTx/>
                <a:buChar char="•"/>
              </a:pPr>
              <a:r>
                <a:rPr lang="en-US" sz="1600"/>
                <a:t>Spend $263 on baked goods/annum</a:t>
              </a:r>
            </a:p>
          </p:txBody>
        </p:sp>
        <p:pic>
          <p:nvPicPr>
            <p:cNvPr id="12" name="Picture 13" descr="guider">
              <a:hlinkClick r:id="rId4"/>
            </p:cNvPr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4786" y="1152"/>
              <a:ext cx="446" cy="778"/>
            </a:xfrm>
            <a:prstGeom prst="rect">
              <a:avLst/>
            </a:prstGeom>
            <a:noFill/>
          </p:spPr>
        </p:pic>
      </p:grpSp>
      <p:grpSp>
        <p:nvGrpSpPr>
          <p:cNvPr id="5" name="Group 20"/>
          <p:cNvGrpSpPr>
            <a:grpSpLocks/>
          </p:cNvGrpSpPr>
          <p:nvPr/>
        </p:nvGrpSpPr>
        <p:grpSpPr bwMode="auto">
          <a:xfrm>
            <a:off x="4816475" y="4146550"/>
            <a:ext cx="3962400" cy="2286000"/>
            <a:chOff x="3034" y="2506"/>
            <a:chExt cx="2496" cy="1440"/>
          </a:xfrm>
        </p:grpSpPr>
        <p:sp>
          <p:nvSpPr>
            <p:cNvPr id="14" name="Rectangle 17"/>
            <p:cNvSpPr>
              <a:spLocks noChangeArrowheads="1"/>
            </p:cNvSpPr>
            <p:nvPr/>
          </p:nvSpPr>
          <p:spPr bwMode="auto">
            <a:xfrm>
              <a:off x="3034" y="2506"/>
              <a:ext cx="2496" cy="1440"/>
            </a:xfrm>
            <a:prstGeom prst="rect">
              <a:avLst/>
            </a:prstGeom>
            <a:gradFill rotWithShape="1">
              <a:gsLst>
                <a:gs pos="0">
                  <a:schemeClr val="bg1">
                    <a:alpha val="38000"/>
                  </a:schemeClr>
                </a:gs>
                <a:gs pos="100000">
                  <a:srgbClr val="CDCDFF"/>
                </a:gs>
              </a:gsLst>
              <a:path path="rect">
                <a:fillToRect l="100000" t="100000"/>
              </a:path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" name="Rectangle 11"/>
            <p:cNvSpPr>
              <a:spLocks noChangeArrowheads="1"/>
            </p:cNvSpPr>
            <p:nvPr/>
          </p:nvSpPr>
          <p:spPr bwMode="auto">
            <a:xfrm>
              <a:off x="3072" y="2592"/>
              <a:ext cx="2400" cy="124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lIns="92075" tIns="46038" rIns="92075" bIns="46038"/>
            <a:lstStyle/>
            <a:p>
              <a:pPr marL="342900" indent="-342900">
                <a:spcBef>
                  <a:spcPct val="20000"/>
                </a:spcBef>
              </a:pPr>
              <a:r>
                <a:rPr lang="en-US">
                  <a:solidFill>
                    <a:srgbClr val="000066"/>
                  </a:solidFill>
                </a:rPr>
                <a:t>Independents</a:t>
              </a:r>
            </a:p>
            <a:p>
              <a:pPr marL="342900" indent="-342900">
                <a:spcBef>
                  <a:spcPct val="20000"/>
                </a:spcBef>
                <a:buFontTx/>
                <a:buChar char="•"/>
              </a:pPr>
              <a:r>
                <a:rPr lang="en-US" sz="1600"/>
                <a:t>Working women (18-35)</a:t>
              </a:r>
            </a:p>
            <a:p>
              <a:pPr marL="342900" indent="-342900">
                <a:spcBef>
                  <a:spcPct val="20000"/>
                </a:spcBef>
                <a:buFontTx/>
                <a:buChar char="•"/>
              </a:pPr>
              <a:r>
                <a:rPr lang="en-US" sz="1600"/>
                <a:t>Seek nutritional value &amp;</a:t>
              </a:r>
            </a:p>
            <a:p>
              <a:pPr marL="342900" indent="-342900">
                <a:spcBef>
                  <a:spcPct val="20000"/>
                </a:spcBef>
              </a:pPr>
              <a:r>
                <a:rPr lang="en-US" sz="1600"/>
                <a:t>	convenience</a:t>
              </a:r>
            </a:p>
            <a:p>
              <a:pPr marL="342900" indent="-342900">
                <a:spcBef>
                  <a:spcPct val="20000"/>
                </a:spcBef>
                <a:buFontTx/>
                <a:buChar char="•"/>
              </a:pPr>
              <a:r>
                <a:rPr lang="en-US" sz="1600"/>
                <a:t>Early morning, Saturdays</a:t>
              </a:r>
            </a:p>
            <a:p>
              <a:pPr marL="342900" indent="-342900">
                <a:spcBef>
                  <a:spcPct val="20000"/>
                </a:spcBef>
                <a:buFontTx/>
                <a:buChar char="•"/>
              </a:pPr>
              <a:r>
                <a:rPr lang="en-US" sz="1600"/>
                <a:t>Spend $235 on baked goods/annum</a:t>
              </a:r>
            </a:p>
          </p:txBody>
        </p:sp>
        <p:pic>
          <p:nvPicPr>
            <p:cNvPr id="16" name="Picture 14" descr="JReinauer">
              <a:hlinkClick r:id="rId6"/>
            </p:cNvPr>
            <p:cNvPicPr>
              <a:picLocks noChangeAspect="1" noChangeArrowheads="1"/>
            </p:cNvPicPr>
            <p:nvPr/>
          </p:nvPicPr>
          <p:blipFill>
            <a:blip r:embed="rId7" cstate="print"/>
            <a:srcRect/>
            <a:stretch>
              <a:fillRect/>
            </a:stretch>
          </p:blipFill>
          <p:spPr bwMode="auto">
            <a:xfrm>
              <a:off x="4879" y="2762"/>
              <a:ext cx="497" cy="742"/>
            </a:xfrm>
            <a:prstGeom prst="rect">
              <a:avLst/>
            </a:prstGeom>
            <a:noFill/>
          </p:spPr>
        </p:pic>
      </p:grpSp>
      <p:grpSp>
        <p:nvGrpSpPr>
          <p:cNvPr id="9" name="Group 19"/>
          <p:cNvGrpSpPr>
            <a:grpSpLocks/>
          </p:cNvGrpSpPr>
          <p:nvPr/>
        </p:nvGrpSpPr>
        <p:grpSpPr bwMode="auto">
          <a:xfrm>
            <a:off x="609600" y="4146550"/>
            <a:ext cx="3962400" cy="2286000"/>
            <a:chOff x="384" y="2496"/>
            <a:chExt cx="2496" cy="1440"/>
          </a:xfrm>
        </p:grpSpPr>
        <p:sp>
          <p:nvSpPr>
            <p:cNvPr id="18" name="Rectangle 18"/>
            <p:cNvSpPr>
              <a:spLocks noChangeArrowheads="1"/>
            </p:cNvSpPr>
            <p:nvPr/>
          </p:nvSpPr>
          <p:spPr bwMode="auto">
            <a:xfrm>
              <a:off x="384" y="2496"/>
              <a:ext cx="2496" cy="1440"/>
            </a:xfrm>
            <a:prstGeom prst="rect">
              <a:avLst/>
            </a:prstGeom>
            <a:gradFill rotWithShape="1">
              <a:gsLst>
                <a:gs pos="0">
                  <a:schemeClr val="bg1">
                    <a:alpha val="38000"/>
                  </a:schemeClr>
                </a:gs>
                <a:gs pos="100000">
                  <a:srgbClr val="CDCDFF"/>
                </a:gs>
              </a:gsLst>
              <a:path path="rect">
                <a:fillToRect t="100000" r="100000"/>
              </a:path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" name="Rectangle 10"/>
            <p:cNvSpPr>
              <a:spLocks noChangeArrowheads="1"/>
            </p:cNvSpPr>
            <p:nvPr/>
          </p:nvSpPr>
          <p:spPr bwMode="auto">
            <a:xfrm>
              <a:off x="469" y="2592"/>
              <a:ext cx="2315" cy="124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lIns="92075" tIns="46038" rIns="92075" bIns="46038"/>
            <a:lstStyle/>
            <a:p>
              <a:pPr marL="342900" indent="-342900">
                <a:spcBef>
                  <a:spcPct val="20000"/>
                </a:spcBef>
              </a:pPr>
              <a:r>
                <a:rPr lang="en-US">
                  <a:solidFill>
                    <a:srgbClr val="000066"/>
                  </a:solidFill>
                </a:rPr>
                <a:t>Sustainers</a:t>
              </a:r>
            </a:p>
            <a:p>
              <a:pPr marL="342900" indent="-342900">
                <a:spcBef>
                  <a:spcPct val="20000"/>
                </a:spcBef>
                <a:buFontTx/>
                <a:buChar char="•"/>
              </a:pPr>
              <a:r>
                <a:rPr lang="en-US" sz="1600"/>
                <a:t>Active, single men</a:t>
              </a:r>
            </a:p>
            <a:p>
              <a:pPr marL="342900" indent="-342900">
                <a:spcBef>
                  <a:spcPct val="20000"/>
                </a:spcBef>
                <a:buFontTx/>
                <a:buChar char="•"/>
              </a:pPr>
              <a:r>
                <a:rPr lang="en-US" sz="1600"/>
                <a:t>Seek great taste &amp; meal</a:t>
              </a:r>
            </a:p>
            <a:p>
              <a:pPr marL="342900" indent="-342900">
                <a:spcBef>
                  <a:spcPct val="20000"/>
                </a:spcBef>
              </a:pPr>
              <a:r>
                <a:rPr lang="en-US" sz="1600"/>
                <a:t>	substitute</a:t>
              </a:r>
            </a:p>
            <a:p>
              <a:pPr marL="342900" indent="-342900">
                <a:spcBef>
                  <a:spcPct val="20000"/>
                </a:spcBef>
                <a:buFontTx/>
                <a:buChar char="•"/>
              </a:pPr>
              <a:r>
                <a:rPr lang="en-US" sz="1600"/>
                <a:t>Lunch &amp; late evenings</a:t>
              </a:r>
            </a:p>
            <a:p>
              <a:pPr marL="342900" indent="-342900">
                <a:spcBef>
                  <a:spcPct val="20000"/>
                </a:spcBef>
                <a:buFontTx/>
                <a:buChar char="•"/>
              </a:pPr>
              <a:r>
                <a:rPr lang="en-US" sz="1600"/>
                <a:t>Spend $216 on baked goods/annum</a:t>
              </a:r>
            </a:p>
          </p:txBody>
        </p:sp>
        <p:pic>
          <p:nvPicPr>
            <p:cNvPr id="20" name="Picture 15" descr="walking_man">
              <a:hlinkClick r:id="rId8"/>
            </p:cNvPr>
            <p:cNvPicPr>
              <a:picLocks noChangeAspect="1" noChangeArrowheads="1"/>
            </p:cNvPicPr>
            <p:nvPr/>
          </p:nvPicPr>
          <p:blipFill>
            <a:blip r:embed="rId9" cstate="print"/>
            <a:srcRect/>
            <a:stretch>
              <a:fillRect/>
            </a:stretch>
          </p:blipFill>
          <p:spPr bwMode="auto">
            <a:xfrm>
              <a:off x="2112" y="2688"/>
              <a:ext cx="569" cy="842"/>
            </a:xfrm>
            <a:prstGeom prst="rect">
              <a:avLst/>
            </a:prstGeom>
            <a:noFill/>
          </p:spPr>
        </p:pic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267200"/>
            <a:ext cx="7467600" cy="1524000"/>
          </a:xfrm>
        </p:spPr>
        <p:txBody>
          <a:bodyPr>
            <a:normAutofit/>
          </a:bodyPr>
          <a:lstStyle/>
          <a:p>
            <a:r>
              <a:rPr lang="en-US" sz="3600" b="1" dirty="0" smtClean="0">
                <a:solidFill>
                  <a:srgbClr val="00B0F0"/>
                </a:solidFill>
              </a:rPr>
              <a:t>A good segment should be…</a:t>
            </a:r>
            <a:endParaRPr lang="en-US" sz="3600" b="1" dirty="0">
              <a:solidFill>
                <a:srgbClr val="00B0F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Measurable</a:t>
            </a:r>
          </a:p>
          <a:p>
            <a:r>
              <a:rPr lang="en-US" dirty="0" smtClean="0"/>
              <a:t>Sizeable</a:t>
            </a:r>
          </a:p>
          <a:p>
            <a:r>
              <a:rPr lang="en-US" dirty="0" smtClean="0"/>
              <a:t>Homogeneous with regard to needs or buying behaviors</a:t>
            </a:r>
          </a:p>
          <a:p>
            <a:r>
              <a:rPr lang="en-US" dirty="0" smtClean="0"/>
              <a:t>Under-served</a:t>
            </a:r>
          </a:p>
          <a:p>
            <a:r>
              <a:rPr lang="en-US" dirty="0" smtClean="0"/>
              <a:t>Reachable</a:t>
            </a:r>
          </a:p>
          <a:p>
            <a:r>
              <a:rPr lang="en-US" dirty="0" smtClean="0"/>
              <a:t>Actionable:  responsive to unique marketing actions</a:t>
            </a:r>
          </a:p>
          <a:p>
            <a:r>
              <a:rPr lang="en-US" dirty="0" smtClean="0"/>
              <a:t>Sustainable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lice">
  <a:themeElements>
    <a:clrScheme name="Slice">
      <a:dk1>
        <a:sysClr val="windowText" lastClr="000000"/>
      </a:dk1>
      <a:lt1>
        <a:sysClr val="window" lastClr="FFFFFF"/>
      </a:lt1>
      <a:dk2>
        <a:srgbClr val="AD2E03"/>
      </a:dk2>
      <a:lt2>
        <a:srgbClr val="D75626"/>
      </a:lt2>
      <a:accent1>
        <a:srgbClr val="760603"/>
      </a:accent1>
      <a:accent2>
        <a:srgbClr val="FA9C1F"/>
      </a:accent2>
      <a:accent3>
        <a:srgbClr val="D9BB55"/>
      </a:accent3>
      <a:accent4>
        <a:srgbClr val="829551"/>
      </a:accent4>
      <a:accent5>
        <a:srgbClr val="58A28B"/>
      </a:accent5>
      <a:accent6>
        <a:srgbClr val="426480"/>
      </a:accent6>
      <a:hlink>
        <a:srgbClr val="460402"/>
      </a:hlink>
      <a:folHlink>
        <a:srgbClr val="991111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3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2700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142000"/>
                <a:satMod val="200000"/>
                <a:lumMod val="118000"/>
              </a:schemeClr>
            </a:gs>
            <a:gs pos="100000">
              <a:schemeClr val="phClr">
                <a:shade val="94000"/>
                <a:hueMod val="22000"/>
                <a:satMod val="220000"/>
                <a:lumMod val="62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142000"/>
                <a:satMod val="200000"/>
                <a:lumMod val="118000"/>
              </a:schemeClr>
            </a:gs>
            <a:gs pos="100000">
              <a:schemeClr val="phClr">
                <a:shade val="94000"/>
                <a:hueMod val="22000"/>
                <a:satMod val="220000"/>
                <a:lumMod val="62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2903AAAE-3EA5-424A-B142-CC51DC1F897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471</TotalTime>
  <Words>697</Words>
  <Application>Microsoft Office PowerPoint</Application>
  <PresentationFormat>On-screen Show (4:3)</PresentationFormat>
  <Paragraphs>206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0" baseType="lpstr">
      <vt:lpstr>Century Gothic</vt:lpstr>
      <vt:lpstr>Wingdings 3</vt:lpstr>
      <vt:lpstr>Slice</vt:lpstr>
      <vt:lpstr>Getting to Know the Market — Segmentation</vt:lpstr>
      <vt:lpstr>Segmentation is everything</vt:lpstr>
      <vt:lpstr>The logic of segmentation--principles</vt:lpstr>
      <vt:lpstr>Bases of segmentation: B-to C</vt:lpstr>
      <vt:lpstr>Bases of segmentation: B-to B</vt:lpstr>
      <vt:lpstr>PowerPoint Presentation</vt:lpstr>
      <vt:lpstr>Get creative and insightful</vt:lpstr>
      <vt:lpstr>PowerPoint Presentation</vt:lpstr>
      <vt:lpstr>A good segment should be…</vt:lpstr>
      <vt:lpstr>Targeting…</vt:lpstr>
      <vt:lpstr>Markets evolve</vt:lpstr>
      <vt:lpstr>Who are the EARLY adopters?</vt:lpstr>
      <vt:lpstr>What about the competition?</vt:lpstr>
      <vt:lpstr>Projecting sales</vt:lpstr>
      <vt:lpstr> Projecting Sales</vt:lpstr>
      <vt:lpstr>Projecting Sales</vt:lpstr>
      <vt:lpstr>PowerPoint Presentation</vt:lpstr>
    </vt:vector>
  </TitlesOfParts>
  <Company>Oklahoma State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Start with the Market before Thinking About Marketing</dc:title>
  <dc:creator>Mike Morris</dc:creator>
  <cp:lastModifiedBy>Michael Morris</cp:lastModifiedBy>
  <cp:revision>28</cp:revision>
  <dcterms:created xsi:type="dcterms:W3CDTF">2009-09-16T16:09:01Z</dcterms:created>
  <dcterms:modified xsi:type="dcterms:W3CDTF">2020-09-14T17:42:30Z</dcterms:modified>
</cp:coreProperties>
</file>