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Lexend" panose="020B0604020202020204" charset="0"/>
      <p:regular r:id="rId17"/>
      <p:bold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756"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85c0da3662_0_3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85c0da3662_0_3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9352e4a775_0_2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29352e4a775_0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9352e4a775_0_2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29352e4a775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9352e4a775_0_1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29352e4a775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9352e4a775_0_2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29352e4a775_0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938bad393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938bad393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9352e4a775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9352e4a775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9352e4a775_0_1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9352e4a775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9352e4a775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9352e4a775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9352e4a775_0_1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9352e4a775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9352e4a775_0_1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9352e4a775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9352e4a775_0_1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9352e4a775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-Ease of doing business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9352e4a775_0_1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9352e4a775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9352e4a775_0_1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9352e4a775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1200"/>
              </a:spcBef>
              <a:spcAft>
                <a:spcPts val="0"/>
              </a:spcAft>
              <a:buClr>
                <a:schemeClr val="dk1"/>
              </a:buClr>
              <a:buSzPts val="1400"/>
              <a:buChar char="○"/>
              <a:defRPr/>
            </a:lvl2pPr>
            <a:lvl3pPr marL="1371600" lvl="2" indent="-317500" algn="l" rtl="0">
              <a:lnSpc>
                <a:spcPct val="90000"/>
              </a:lnSpc>
              <a:spcBef>
                <a:spcPts val="1200"/>
              </a:spcBef>
              <a:spcAft>
                <a:spcPts val="0"/>
              </a:spcAft>
              <a:buClr>
                <a:schemeClr val="dk1"/>
              </a:buClr>
              <a:buSzPts val="1400"/>
              <a:buChar char="■"/>
              <a:defRPr/>
            </a:lvl3pPr>
            <a:lvl4pPr marL="1828800" lvl="3" indent="-317500" algn="l" rtl="0">
              <a:lnSpc>
                <a:spcPct val="90000"/>
              </a:lnSpc>
              <a:spcBef>
                <a:spcPts val="1200"/>
              </a:spcBef>
              <a:spcAft>
                <a:spcPts val="0"/>
              </a:spcAft>
              <a:buClr>
                <a:schemeClr val="dk1"/>
              </a:buClr>
              <a:buSzPts val="1400"/>
              <a:buChar char="●"/>
              <a:defRPr/>
            </a:lvl4pPr>
            <a:lvl5pPr marL="2286000" lvl="4" indent="-317500" algn="l" rtl="0">
              <a:lnSpc>
                <a:spcPct val="90000"/>
              </a:lnSpc>
              <a:spcBef>
                <a:spcPts val="1200"/>
              </a:spcBef>
              <a:spcAft>
                <a:spcPts val="0"/>
              </a:spcAft>
              <a:buClr>
                <a:schemeClr val="dk1"/>
              </a:buClr>
              <a:buSzPts val="1400"/>
              <a:buChar char="○"/>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
        <p:cNvGrpSpPr/>
        <p:nvPr/>
      </p:nvGrpSpPr>
      <p:grpSpPr>
        <a:xfrm>
          <a:off x="0" y="0"/>
          <a:ext cx="0" cy="0"/>
          <a:chOff x="0" y="0"/>
          <a:chExt cx="0" cy="0"/>
        </a:xfrm>
      </p:grpSpPr>
      <p:pic>
        <p:nvPicPr>
          <p:cNvPr id="60" name="Google Shape;60;p14"/>
          <p:cNvPicPr preferRelativeResize="0"/>
          <p:nvPr/>
        </p:nvPicPr>
        <p:blipFill rotWithShape="1">
          <a:blip r:embed="rId3">
            <a:alphaModFix/>
          </a:blip>
          <a:srcRect t="219" b="209"/>
          <a:stretch/>
        </p:blipFill>
        <p:spPr>
          <a:xfrm flipH="1">
            <a:off x="3" y="0"/>
            <a:ext cx="9143997" cy="5143498"/>
          </a:xfrm>
          <a:prstGeom prst="rect">
            <a:avLst/>
          </a:prstGeom>
          <a:noFill/>
          <a:ln>
            <a:noFill/>
          </a:ln>
        </p:spPr>
      </p:pic>
      <p:sp>
        <p:nvSpPr>
          <p:cNvPr id="61" name="Google Shape;61;p14"/>
          <p:cNvSpPr txBox="1"/>
          <p:nvPr/>
        </p:nvSpPr>
        <p:spPr>
          <a:xfrm>
            <a:off x="339600" y="3944100"/>
            <a:ext cx="3753300" cy="87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b="1">
              <a:solidFill>
                <a:srgbClr val="FFFFFF"/>
              </a:solidFill>
              <a:latin typeface="Lexend"/>
              <a:ea typeface="Lexend"/>
              <a:cs typeface="Lexend"/>
              <a:sym typeface="Lexend"/>
            </a:endParaRPr>
          </a:p>
        </p:txBody>
      </p:sp>
      <p:sp>
        <p:nvSpPr>
          <p:cNvPr id="62" name="Google Shape;62;p14"/>
          <p:cNvSpPr txBox="1"/>
          <p:nvPr/>
        </p:nvSpPr>
        <p:spPr>
          <a:xfrm>
            <a:off x="190550" y="3300800"/>
            <a:ext cx="5276400" cy="7584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 sz="5000" b="1">
                <a:solidFill>
                  <a:srgbClr val="FFFFFF"/>
                </a:solidFill>
                <a:latin typeface="Lexend"/>
                <a:ea typeface="Lexend"/>
                <a:cs typeface="Lexend"/>
                <a:sym typeface="Lexend"/>
              </a:rPr>
              <a:t>WrightWay2Go</a:t>
            </a:r>
            <a:endParaRPr sz="5000" b="1">
              <a:solidFill>
                <a:srgbClr val="FFFFFF"/>
              </a:solidFill>
              <a:latin typeface="Lexend"/>
              <a:ea typeface="Lexend"/>
              <a:cs typeface="Lexend"/>
              <a:sym typeface="Lexend"/>
            </a:endParaRPr>
          </a:p>
        </p:txBody>
      </p:sp>
      <p:sp>
        <p:nvSpPr>
          <p:cNvPr id="63" name="Google Shape;63;p14"/>
          <p:cNvSpPr txBox="1"/>
          <p:nvPr/>
        </p:nvSpPr>
        <p:spPr>
          <a:xfrm>
            <a:off x="218450" y="4038425"/>
            <a:ext cx="5081100" cy="87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a:solidFill>
                  <a:srgbClr val="FFFFFF"/>
                </a:solidFill>
                <a:latin typeface="Lexend"/>
                <a:ea typeface="Lexend"/>
                <a:cs typeface="Lexend"/>
                <a:sym typeface="Lexend"/>
              </a:rPr>
              <a:t>A MARKET INTRODUCTION &amp; ANALYSIS </a:t>
            </a:r>
            <a:endParaRPr sz="1700" b="1">
              <a:solidFill>
                <a:srgbClr val="FFFFFF"/>
              </a:solidFill>
              <a:latin typeface="Lexend"/>
              <a:ea typeface="Lexend"/>
              <a:cs typeface="Lexend"/>
              <a:sym typeface="Lexen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D623D"/>
        </a:solidFill>
        <a:effectLst/>
      </p:bgPr>
    </p:bg>
    <p:spTree>
      <p:nvGrpSpPr>
        <p:cNvPr id="1" name="Shape 146"/>
        <p:cNvGrpSpPr/>
        <p:nvPr/>
      </p:nvGrpSpPr>
      <p:grpSpPr>
        <a:xfrm>
          <a:off x="0" y="0"/>
          <a:ext cx="0" cy="0"/>
          <a:chOff x="0" y="0"/>
          <a:chExt cx="0" cy="0"/>
        </a:xfrm>
      </p:grpSpPr>
      <p:sp>
        <p:nvSpPr>
          <p:cNvPr id="147" name="Google Shape;147;p23"/>
          <p:cNvSpPr txBox="1"/>
          <p:nvPr/>
        </p:nvSpPr>
        <p:spPr>
          <a:xfrm>
            <a:off x="1286550" y="173825"/>
            <a:ext cx="6570900" cy="404100"/>
          </a:xfrm>
          <a:prstGeom prst="rect">
            <a:avLst/>
          </a:prstGeom>
          <a:noFill/>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None/>
            </a:pPr>
            <a:r>
              <a:rPr lang="en" sz="2100" b="1">
                <a:solidFill>
                  <a:srgbClr val="FFFFFF"/>
                </a:solidFill>
                <a:latin typeface="Lexend"/>
                <a:ea typeface="Lexend"/>
                <a:cs typeface="Lexend"/>
                <a:sym typeface="Lexend"/>
              </a:rPr>
              <a:t>MARKETING: THE 4 P’s</a:t>
            </a:r>
            <a:endParaRPr sz="2100" b="1">
              <a:solidFill>
                <a:srgbClr val="FFFFFF"/>
              </a:solidFill>
              <a:latin typeface="Lexend"/>
              <a:ea typeface="Lexend"/>
              <a:cs typeface="Lexend"/>
              <a:sym typeface="Lexend"/>
            </a:endParaRPr>
          </a:p>
          <a:p>
            <a:pPr marL="0" lvl="0" indent="0" algn="ctr" rtl="0">
              <a:lnSpc>
                <a:spcPct val="80000"/>
              </a:lnSpc>
              <a:spcBef>
                <a:spcPts val="0"/>
              </a:spcBef>
              <a:spcAft>
                <a:spcPts val="0"/>
              </a:spcAft>
              <a:buNone/>
            </a:pPr>
            <a:endParaRPr sz="2100" b="1">
              <a:solidFill>
                <a:srgbClr val="FFFFFF"/>
              </a:solidFill>
              <a:latin typeface="Lexend"/>
              <a:ea typeface="Lexend"/>
              <a:cs typeface="Lexend"/>
              <a:sym typeface="Lexend"/>
            </a:endParaRPr>
          </a:p>
        </p:txBody>
      </p:sp>
      <p:sp>
        <p:nvSpPr>
          <p:cNvPr id="148" name="Google Shape;148;p23"/>
          <p:cNvSpPr txBox="1"/>
          <p:nvPr/>
        </p:nvSpPr>
        <p:spPr>
          <a:xfrm>
            <a:off x="891300" y="577925"/>
            <a:ext cx="73614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chemeClr val="lt1"/>
                </a:solidFill>
                <a:latin typeface="Lexend"/>
                <a:ea typeface="Lexend"/>
                <a:cs typeface="Lexend"/>
                <a:sym typeface="Lexend"/>
              </a:rPr>
              <a:t>The 4 Ps of marketing are important in reflecting the customer's buying process because they address the key factors that customers consider when making a purchase decision:</a:t>
            </a:r>
            <a:endParaRPr sz="1200">
              <a:solidFill>
                <a:schemeClr val="lt1"/>
              </a:solidFill>
              <a:latin typeface="Lexend"/>
              <a:ea typeface="Lexend"/>
              <a:cs typeface="Lexend"/>
              <a:sym typeface="Lexend"/>
            </a:endParaRPr>
          </a:p>
        </p:txBody>
      </p:sp>
      <p:sp>
        <p:nvSpPr>
          <p:cNvPr id="149" name="Google Shape;149;p23"/>
          <p:cNvSpPr/>
          <p:nvPr/>
        </p:nvSpPr>
        <p:spPr>
          <a:xfrm>
            <a:off x="2015176" y="1323150"/>
            <a:ext cx="2411400" cy="1432500"/>
          </a:xfrm>
          <a:prstGeom prst="roundRect">
            <a:avLst>
              <a:gd name="adj" fmla="val 16667"/>
            </a:avLst>
          </a:prstGeom>
          <a:solidFill>
            <a:srgbClr val="0D623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b="1">
                <a:solidFill>
                  <a:schemeClr val="lt1"/>
                </a:solidFill>
                <a:latin typeface="Lexend"/>
                <a:ea typeface="Lexend"/>
                <a:cs typeface="Lexend"/>
                <a:sym typeface="Lexend"/>
              </a:rPr>
              <a:t>Product</a:t>
            </a:r>
            <a:endParaRPr sz="1500" b="1">
              <a:solidFill>
                <a:schemeClr val="lt1"/>
              </a:solidFill>
              <a:latin typeface="Lexend"/>
              <a:ea typeface="Lexend"/>
              <a:cs typeface="Lexend"/>
              <a:sym typeface="Lexend"/>
            </a:endParaRPr>
          </a:p>
          <a:p>
            <a:pPr marL="0" lvl="0" indent="0" algn="ctr" rtl="0">
              <a:spcBef>
                <a:spcPts val="0"/>
              </a:spcBef>
              <a:spcAft>
                <a:spcPts val="0"/>
              </a:spcAft>
              <a:buNone/>
            </a:pPr>
            <a:r>
              <a:rPr lang="en" sz="1300">
                <a:solidFill>
                  <a:schemeClr val="lt1"/>
                </a:solidFill>
                <a:latin typeface="Lexend"/>
                <a:ea typeface="Lexend"/>
                <a:cs typeface="Lexend"/>
                <a:sym typeface="Lexend"/>
              </a:rPr>
              <a:t>What do we do for the customer?</a:t>
            </a:r>
            <a:endParaRPr sz="1300">
              <a:solidFill>
                <a:schemeClr val="lt1"/>
              </a:solidFill>
              <a:latin typeface="Lexend"/>
              <a:ea typeface="Lexend"/>
              <a:cs typeface="Lexend"/>
              <a:sym typeface="Lexend"/>
            </a:endParaRPr>
          </a:p>
        </p:txBody>
      </p:sp>
      <p:sp>
        <p:nvSpPr>
          <p:cNvPr id="150" name="Google Shape;150;p23"/>
          <p:cNvSpPr/>
          <p:nvPr/>
        </p:nvSpPr>
        <p:spPr>
          <a:xfrm>
            <a:off x="2015026" y="3162825"/>
            <a:ext cx="2411400" cy="1432500"/>
          </a:xfrm>
          <a:prstGeom prst="roundRect">
            <a:avLst>
              <a:gd name="adj" fmla="val 16667"/>
            </a:avLst>
          </a:prstGeom>
          <a:solidFill>
            <a:srgbClr val="0D623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b="1">
                <a:solidFill>
                  <a:schemeClr val="lt1"/>
                </a:solidFill>
                <a:latin typeface="Lexend"/>
                <a:ea typeface="Lexend"/>
                <a:cs typeface="Lexend"/>
                <a:sym typeface="Lexend"/>
              </a:rPr>
              <a:t>Price</a:t>
            </a:r>
            <a:endParaRPr sz="1500" b="1">
              <a:solidFill>
                <a:schemeClr val="lt1"/>
              </a:solidFill>
              <a:latin typeface="Lexend"/>
              <a:ea typeface="Lexend"/>
              <a:cs typeface="Lexend"/>
              <a:sym typeface="Lexend"/>
            </a:endParaRPr>
          </a:p>
          <a:p>
            <a:pPr marL="0" lvl="0" indent="0" algn="ctr" rtl="0">
              <a:spcBef>
                <a:spcPts val="0"/>
              </a:spcBef>
              <a:spcAft>
                <a:spcPts val="0"/>
              </a:spcAft>
              <a:buNone/>
            </a:pPr>
            <a:r>
              <a:rPr lang="en" sz="1300">
                <a:solidFill>
                  <a:schemeClr val="lt1"/>
                </a:solidFill>
                <a:latin typeface="Lexend"/>
                <a:ea typeface="Lexend"/>
                <a:cs typeface="Lexend"/>
                <a:sym typeface="Lexend"/>
              </a:rPr>
              <a:t>How much does the customer pay for it?</a:t>
            </a:r>
            <a:endParaRPr sz="1300">
              <a:solidFill>
                <a:schemeClr val="lt1"/>
              </a:solidFill>
              <a:latin typeface="Lexend"/>
              <a:ea typeface="Lexend"/>
              <a:cs typeface="Lexend"/>
              <a:sym typeface="Lexend"/>
            </a:endParaRPr>
          </a:p>
        </p:txBody>
      </p:sp>
      <p:sp>
        <p:nvSpPr>
          <p:cNvPr id="151" name="Google Shape;151;p23"/>
          <p:cNvSpPr/>
          <p:nvPr/>
        </p:nvSpPr>
        <p:spPr>
          <a:xfrm>
            <a:off x="4810101" y="1323150"/>
            <a:ext cx="2411400" cy="1432500"/>
          </a:xfrm>
          <a:prstGeom prst="roundRect">
            <a:avLst>
              <a:gd name="adj" fmla="val 16667"/>
            </a:avLst>
          </a:prstGeom>
          <a:solidFill>
            <a:srgbClr val="0D623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b="1">
                <a:solidFill>
                  <a:schemeClr val="lt1"/>
                </a:solidFill>
                <a:latin typeface="Lexend"/>
                <a:ea typeface="Lexend"/>
                <a:cs typeface="Lexend"/>
                <a:sym typeface="Lexend"/>
              </a:rPr>
              <a:t>Promotion</a:t>
            </a:r>
            <a:endParaRPr sz="1500" b="1">
              <a:solidFill>
                <a:schemeClr val="lt1"/>
              </a:solidFill>
              <a:latin typeface="Lexend"/>
              <a:ea typeface="Lexend"/>
              <a:cs typeface="Lexend"/>
              <a:sym typeface="Lexend"/>
            </a:endParaRPr>
          </a:p>
          <a:p>
            <a:pPr marL="0" lvl="0" indent="0" algn="ctr" rtl="0">
              <a:spcBef>
                <a:spcPts val="0"/>
              </a:spcBef>
              <a:spcAft>
                <a:spcPts val="0"/>
              </a:spcAft>
              <a:buNone/>
            </a:pPr>
            <a:r>
              <a:rPr lang="en" sz="1300">
                <a:solidFill>
                  <a:schemeClr val="lt1"/>
                </a:solidFill>
                <a:latin typeface="Lexend"/>
                <a:ea typeface="Lexend"/>
                <a:cs typeface="Lexend"/>
                <a:sym typeface="Lexend"/>
              </a:rPr>
              <a:t>How does the customer learn about it?</a:t>
            </a:r>
            <a:endParaRPr sz="1300">
              <a:solidFill>
                <a:schemeClr val="lt1"/>
              </a:solidFill>
              <a:latin typeface="Lexend"/>
              <a:ea typeface="Lexend"/>
              <a:cs typeface="Lexend"/>
              <a:sym typeface="Lexend"/>
            </a:endParaRPr>
          </a:p>
        </p:txBody>
      </p:sp>
      <p:sp>
        <p:nvSpPr>
          <p:cNvPr id="152" name="Google Shape;152;p23"/>
          <p:cNvSpPr/>
          <p:nvPr/>
        </p:nvSpPr>
        <p:spPr>
          <a:xfrm>
            <a:off x="4810101" y="3162825"/>
            <a:ext cx="2411400" cy="1432500"/>
          </a:xfrm>
          <a:prstGeom prst="roundRect">
            <a:avLst>
              <a:gd name="adj" fmla="val 16667"/>
            </a:avLst>
          </a:prstGeom>
          <a:solidFill>
            <a:srgbClr val="0D623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b="1">
                <a:solidFill>
                  <a:schemeClr val="lt1"/>
                </a:solidFill>
                <a:latin typeface="Lexend"/>
                <a:ea typeface="Lexend"/>
                <a:cs typeface="Lexend"/>
                <a:sym typeface="Lexend"/>
              </a:rPr>
              <a:t>Place</a:t>
            </a:r>
            <a:endParaRPr sz="1500" b="1">
              <a:solidFill>
                <a:schemeClr val="lt1"/>
              </a:solidFill>
              <a:latin typeface="Lexend"/>
              <a:ea typeface="Lexend"/>
              <a:cs typeface="Lexend"/>
              <a:sym typeface="Lexend"/>
            </a:endParaRPr>
          </a:p>
          <a:p>
            <a:pPr marL="0" lvl="0" indent="0" algn="ctr" rtl="0">
              <a:spcBef>
                <a:spcPts val="0"/>
              </a:spcBef>
              <a:spcAft>
                <a:spcPts val="0"/>
              </a:spcAft>
              <a:buNone/>
            </a:pPr>
            <a:r>
              <a:rPr lang="en" sz="1300">
                <a:solidFill>
                  <a:schemeClr val="lt1"/>
                </a:solidFill>
                <a:latin typeface="Lexend"/>
                <a:ea typeface="Lexend"/>
                <a:cs typeface="Lexend"/>
                <a:sym typeface="Lexend"/>
              </a:rPr>
              <a:t>When and where does the customer receive the product or service?</a:t>
            </a:r>
            <a:endParaRPr sz="1300">
              <a:solidFill>
                <a:schemeClr val="lt1"/>
              </a:solidFill>
              <a:latin typeface="Lexend"/>
              <a:ea typeface="Lexend"/>
              <a:cs typeface="Lexend"/>
              <a:sym typeface="Lexen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D623D"/>
        </a:solidFill>
        <a:effectLst/>
      </p:bgPr>
    </p:bg>
    <p:spTree>
      <p:nvGrpSpPr>
        <p:cNvPr id="1" name="Shape 156"/>
        <p:cNvGrpSpPr/>
        <p:nvPr/>
      </p:nvGrpSpPr>
      <p:grpSpPr>
        <a:xfrm>
          <a:off x="0" y="0"/>
          <a:ext cx="0" cy="0"/>
          <a:chOff x="0" y="0"/>
          <a:chExt cx="0" cy="0"/>
        </a:xfrm>
      </p:grpSpPr>
      <p:sp>
        <p:nvSpPr>
          <p:cNvPr id="157" name="Google Shape;157;p24"/>
          <p:cNvSpPr/>
          <p:nvPr/>
        </p:nvSpPr>
        <p:spPr>
          <a:xfrm>
            <a:off x="463975" y="615575"/>
            <a:ext cx="3747300" cy="1807800"/>
          </a:xfrm>
          <a:prstGeom prst="roundRect">
            <a:avLst>
              <a:gd name="adj" fmla="val 16667"/>
            </a:avLst>
          </a:prstGeom>
          <a:solidFill>
            <a:srgbClr val="0D623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b="1">
                <a:solidFill>
                  <a:schemeClr val="lt1"/>
                </a:solidFill>
                <a:latin typeface="Lexend"/>
                <a:ea typeface="Lexend"/>
                <a:cs typeface="Lexend"/>
                <a:sym typeface="Lexend"/>
              </a:rPr>
              <a:t>Product</a:t>
            </a:r>
            <a:endParaRPr sz="1500" b="1">
              <a:solidFill>
                <a:schemeClr val="lt1"/>
              </a:solidFill>
              <a:latin typeface="Lexend"/>
              <a:ea typeface="Lexend"/>
              <a:cs typeface="Lexend"/>
              <a:sym typeface="Lexend"/>
            </a:endParaRPr>
          </a:p>
          <a:p>
            <a:pPr marL="0" lvl="0" indent="0" algn="ctr" rtl="0">
              <a:spcBef>
                <a:spcPts val="0"/>
              </a:spcBef>
              <a:spcAft>
                <a:spcPts val="0"/>
              </a:spcAft>
              <a:buNone/>
            </a:pPr>
            <a:r>
              <a:rPr lang="en" sz="1300">
                <a:solidFill>
                  <a:schemeClr val="lt1"/>
                </a:solidFill>
                <a:latin typeface="Lexend"/>
                <a:ea typeface="Lexend"/>
                <a:cs typeface="Lexend"/>
                <a:sym typeface="Lexend"/>
              </a:rPr>
              <a:t>The product in this case is accounting services, which include bookkeeping, payroll, tax preparation, financial planning, and business consulting.</a:t>
            </a:r>
            <a:endParaRPr sz="1300">
              <a:solidFill>
                <a:schemeClr val="lt1"/>
              </a:solidFill>
              <a:latin typeface="Lexend"/>
              <a:ea typeface="Lexend"/>
              <a:cs typeface="Lexend"/>
              <a:sym typeface="Lexend"/>
            </a:endParaRPr>
          </a:p>
        </p:txBody>
      </p:sp>
      <p:sp>
        <p:nvSpPr>
          <p:cNvPr id="158" name="Google Shape;158;p24"/>
          <p:cNvSpPr/>
          <p:nvPr/>
        </p:nvSpPr>
        <p:spPr>
          <a:xfrm>
            <a:off x="463975" y="2816675"/>
            <a:ext cx="3747300" cy="1807800"/>
          </a:xfrm>
          <a:prstGeom prst="roundRect">
            <a:avLst>
              <a:gd name="adj" fmla="val 16667"/>
            </a:avLst>
          </a:prstGeom>
          <a:solidFill>
            <a:srgbClr val="0D623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b="1">
                <a:solidFill>
                  <a:schemeClr val="lt1"/>
                </a:solidFill>
                <a:latin typeface="Lexend"/>
                <a:ea typeface="Lexend"/>
                <a:cs typeface="Lexend"/>
                <a:sym typeface="Lexend"/>
              </a:rPr>
              <a:t>Price</a:t>
            </a:r>
            <a:endParaRPr sz="1500" b="1">
              <a:solidFill>
                <a:schemeClr val="lt1"/>
              </a:solidFill>
              <a:latin typeface="Lexend"/>
              <a:ea typeface="Lexend"/>
              <a:cs typeface="Lexend"/>
              <a:sym typeface="Lexend"/>
            </a:endParaRPr>
          </a:p>
          <a:p>
            <a:pPr marL="0" lvl="0" indent="0" algn="ctr" rtl="0">
              <a:spcBef>
                <a:spcPts val="0"/>
              </a:spcBef>
              <a:spcAft>
                <a:spcPts val="0"/>
              </a:spcAft>
              <a:buNone/>
            </a:pPr>
            <a:r>
              <a:rPr lang="en" sz="1300">
                <a:solidFill>
                  <a:schemeClr val="lt1"/>
                </a:solidFill>
                <a:latin typeface="Lexend"/>
                <a:ea typeface="Lexend"/>
                <a:cs typeface="Lexend"/>
                <a:sym typeface="Lexend"/>
              </a:rPr>
              <a:t>Accounting firms can use a variety of pricing strategies, such as hourly rates, monthly retainers, and project-based fees. </a:t>
            </a:r>
            <a:endParaRPr sz="1300">
              <a:solidFill>
                <a:schemeClr val="lt1"/>
              </a:solidFill>
              <a:latin typeface="Lexend"/>
              <a:ea typeface="Lexend"/>
              <a:cs typeface="Lexend"/>
              <a:sym typeface="Lexend"/>
            </a:endParaRPr>
          </a:p>
        </p:txBody>
      </p:sp>
      <p:sp>
        <p:nvSpPr>
          <p:cNvPr id="159" name="Google Shape;159;p24"/>
          <p:cNvSpPr/>
          <p:nvPr/>
        </p:nvSpPr>
        <p:spPr>
          <a:xfrm>
            <a:off x="4946174" y="615575"/>
            <a:ext cx="3747300" cy="1807800"/>
          </a:xfrm>
          <a:prstGeom prst="roundRect">
            <a:avLst>
              <a:gd name="adj" fmla="val 16667"/>
            </a:avLst>
          </a:prstGeom>
          <a:solidFill>
            <a:srgbClr val="0D623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b="1">
                <a:solidFill>
                  <a:schemeClr val="lt1"/>
                </a:solidFill>
                <a:latin typeface="Lexend"/>
                <a:ea typeface="Lexend"/>
                <a:cs typeface="Lexend"/>
                <a:sym typeface="Lexend"/>
              </a:rPr>
              <a:t>Promotion</a:t>
            </a:r>
            <a:endParaRPr sz="1500" b="1">
              <a:solidFill>
                <a:schemeClr val="lt1"/>
              </a:solidFill>
              <a:latin typeface="Lexend"/>
              <a:ea typeface="Lexend"/>
              <a:cs typeface="Lexend"/>
              <a:sym typeface="Lexend"/>
            </a:endParaRPr>
          </a:p>
          <a:p>
            <a:pPr marL="0" lvl="0" indent="0" algn="ctr" rtl="0">
              <a:spcBef>
                <a:spcPts val="0"/>
              </a:spcBef>
              <a:spcAft>
                <a:spcPts val="0"/>
              </a:spcAft>
              <a:buNone/>
            </a:pPr>
            <a:r>
              <a:rPr lang="en" sz="1300">
                <a:solidFill>
                  <a:schemeClr val="lt1"/>
                </a:solidFill>
                <a:latin typeface="Lexend"/>
                <a:ea typeface="Lexend"/>
                <a:cs typeface="Lexend"/>
                <a:sym typeface="Lexend"/>
              </a:rPr>
              <a:t>Accounting firms can use advertising to reach a large audience, utilizing public relations tactics and an online presence to connect with potential customers and educate them about the services.</a:t>
            </a:r>
            <a:endParaRPr sz="1300">
              <a:solidFill>
                <a:schemeClr val="lt1"/>
              </a:solidFill>
              <a:latin typeface="Lexend"/>
              <a:ea typeface="Lexend"/>
              <a:cs typeface="Lexend"/>
              <a:sym typeface="Lexend"/>
            </a:endParaRPr>
          </a:p>
          <a:p>
            <a:pPr marL="0" lvl="0" indent="0" algn="ctr" rtl="0">
              <a:spcBef>
                <a:spcPts val="0"/>
              </a:spcBef>
              <a:spcAft>
                <a:spcPts val="0"/>
              </a:spcAft>
              <a:buNone/>
            </a:pPr>
            <a:endParaRPr sz="1300">
              <a:solidFill>
                <a:schemeClr val="lt1"/>
              </a:solidFill>
              <a:latin typeface="Lexend"/>
              <a:ea typeface="Lexend"/>
              <a:cs typeface="Lexend"/>
              <a:sym typeface="Lexend"/>
            </a:endParaRPr>
          </a:p>
        </p:txBody>
      </p:sp>
      <p:sp>
        <p:nvSpPr>
          <p:cNvPr id="160" name="Google Shape;160;p24"/>
          <p:cNvSpPr/>
          <p:nvPr/>
        </p:nvSpPr>
        <p:spPr>
          <a:xfrm>
            <a:off x="4946175" y="2816675"/>
            <a:ext cx="3747300" cy="1807800"/>
          </a:xfrm>
          <a:prstGeom prst="roundRect">
            <a:avLst>
              <a:gd name="adj" fmla="val 16667"/>
            </a:avLst>
          </a:prstGeom>
          <a:solidFill>
            <a:srgbClr val="0D623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b="1">
                <a:solidFill>
                  <a:schemeClr val="lt1"/>
                </a:solidFill>
                <a:latin typeface="Lexend"/>
                <a:ea typeface="Lexend"/>
                <a:cs typeface="Lexend"/>
                <a:sym typeface="Lexend"/>
              </a:rPr>
              <a:t>Place</a:t>
            </a:r>
            <a:endParaRPr sz="1500" b="1">
              <a:solidFill>
                <a:schemeClr val="lt1"/>
              </a:solidFill>
              <a:latin typeface="Lexend"/>
              <a:ea typeface="Lexend"/>
              <a:cs typeface="Lexend"/>
              <a:sym typeface="Lexend"/>
            </a:endParaRPr>
          </a:p>
          <a:p>
            <a:pPr marL="0" lvl="0" indent="0" algn="ctr" rtl="0">
              <a:spcBef>
                <a:spcPts val="0"/>
              </a:spcBef>
              <a:spcAft>
                <a:spcPts val="0"/>
              </a:spcAft>
              <a:buNone/>
            </a:pPr>
            <a:r>
              <a:rPr lang="en" sz="1300">
                <a:solidFill>
                  <a:schemeClr val="lt1"/>
                </a:solidFill>
                <a:latin typeface="Lexend"/>
                <a:ea typeface="Lexend"/>
                <a:cs typeface="Lexend"/>
                <a:sym typeface="Lexend"/>
              </a:rPr>
              <a:t>Accounting firms can distribute their services through a variety of channels, such as their website, phone, and in-person meetings. Accounting firms can also partner with other businesses.</a:t>
            </a:r>
            <a:endParaRPr sz="1300">
              <a:solidFill>
                <a:schemeClr val="lt1"/>
              </a:solidFill>
              <a:latin typeface="Lexend"/>
              <a:ea typeface="Lexend"/>
              <a:cs typeface="Lexend"/>
              <a:sym typeface="Lexen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D623D"/>
        </a:solidFill>
        <a:effectLst/>
      </p:bgPr>
    </p:bg>
    <p:spTree>
      <p:nvGrpSpPr>
        <p:cNvPr id="1" name="Shape 164"/>
        <p:cNvGrpSpPr/>
        <p:nvPr/>
      </p:nvGrpSpPr>
      <p:grpSpPr>
        <a:xfrm>
          <a:off x="0" y="0"/>
          <a:ext cx="0" cy="0"/>
          <a:chOff x="0" y="0"/>
          <a:chExt cx="0" cy="0"/>
        </a:xfrm>
      </p:grpSpPr>
      <p:sp>
        <p:nvSpPr>
          <p:cNvPr id="165" name="Google Shape;165;p25"/>
          <p:cNvSpPr txBox="1"/>
          <p:nvPr/>
        </p:nvSpPr>
        <p:spPr>
          <a:xfrm>
            <a:off x="1286550" y="173825"/>
            <a:ext cx="6570900" cy="404100"/>
          </a:xfrm>
          <a:prstGeom prst="rect">
            <a:avLst/>
          </a:prstGeom>
          <a:noFill/>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None/>
            </a:pPr>
            <a:r>
              <a:rPr lang="en" sz="2100" b="1">
                <a:solidFill>
                  <a:srgbClr val="FFFFFF"/>
                </a:solidFill>
                <a:latin typeface="Lexend"/>
                <a:ea typeface="Lexend"/>
                <a:cs typeface="Lexend"/>
                <a:sym typeface="Lexend"/>
              </a:rPr>
              <a:t>BUYING BEHAVIORS</a:t>
            </a:r>
            <a:endParaRPr sz="2100" b="1">
              <a:solidFill>
                <a:srgbClr val="FFFFFF"/>
              </a:solidFill>
              <a:latin typeface="Lexend"/>
              <a:ea typeface="Lexend"/>
              <a:cs typeface="Lexend"/>
              <a:sym typeface="Lexend"/>
            </a:endParaRPr>
          </a:p>
          <a:p>
            <a:pPr marL="0" lvl="0" indent="0" algn="ctr" rtl="0">
              <a:lnSpc>
                <a:spcPct val="80000"/>
              </a:lnSpc>
              <a:spcBef>
                <a:spcPts val="0"/>
              </a:spcBef>
              <a:spcAft>
                <a:spcPts val="0"/>
              </a:spcAft>
              <a:buNone/>
            </a:pPr>
            <a:endParaRPr sz="2100" b="1">
              <a:solidFill>
                <a:srgbClr val="FFFFFF"/>
              </a:solidFill>
              <a:latin typeface="Lexend"/>
              <a:ea typeface="Lexend"/>
              <a:cs typeface="Lexend"/>
              <a:sym typeface="Lexend"/>
            </a:endParaRPr>
          </a:p>
        </p:txBody>
      </p:sp>
      <p:pic>
        <p:nvPicPr>
          <p:cNvPr id="166" name="Google Shape;166;p25"/>
          <p:cNvPicPr preferRelativeResize="0"/>
          <p:nvPr/>
        </p:nvPicPr>
        <p:blipFill>
          <a:blip r:embed="rId3">
            <a:alphaModFix/>
          </a:blip>
          <a:stretch>
            <a:fillRect/>
          </a:stretch>
        </p:blipFill>
        <p:spPr>
          <a:xfrm>
            <a:off x="4189747" y="695726"/>
            <a:ext cx="764500" cy="764525"/>
          </a:xfrm>
          <a:prstGeom prst="rect">
            <a:avLst/>
          </a:prstGeom>
          <a:noFill/>
          <a:ln>
            <a:noFill/>
          </a:ln>
        </p:spPr>
      </p:pic>
      <p:cxnSp>
        <p:nvCxnSpPr>
          <p:cNvPr id="167" name="Google Shape;167;p25"/>
          <p:cNvCxnSpPr>
            <a:stCxn id="166" idx="2"/>
          </p:cNvCxnSpPr>
          <p:nvPr/>
        </p:nvCxnSpPr>
        <p:spPr>
          <a:xfrm>
            <a:off x="4571998" y="1460251"/>
            <a:ext cx="0" cy="474600"/>
          </a:xfrm>
          <a:prstGeom prst="straightConnector1">
            <a:avLst/>
          </a:prstGeom>
          <a:noFill/>
          <a:ln w="19050" cap="flat" cmpd="sng">
            <a:solidFill>
              <a:schemeClr val="lt1"/>
            </a:solidFill>
            <a:prstDash val="solid"/>
            <a:round/>
            <a:headEnd type="none" w="med" len="med"/>
            <a:tailEnd type="none" w="med" len="med"/>
          </a:ln>
        </p:spPr>
      </p:cxnSp>
      <p:cxnSp>
        <p:nvCxnSpPr>
          <p:cNvPr id="168" name="Google Shape;168;p25"/>
          <p:cNvCxnSpPr/>
          <p:nvPr/>
        </p:nvCxnSpPr>
        <p:spPr>
          <a:xfrm rot="10800000">
            <a:off x="1452300" y="1933938"/>
            <a:ext cx="3119700" cy="0"/>
          </a:xfrm>
          <a:prstGeom prst="straightConnector1">
            <a:avLst/>
          </a:prstGeom>
          <a:noFill/>
          <a:ln w="19050" cap="flat" cmpd="sng">
            <a:solidFill>
              <a:schemeClr val="lt1"/>
            </a:solidFill>
            <a:prstDash val="solid"/>
            <a:round/>
            <a:headEnd type="none" w="med" len="med"/>
            <a:tailEnd type="none" w="med" len="med"/>
          </a:ln>
        </p:spPr>
      </p:cxnSp>
      <p:cxnSp>
        <p:nvCxnSpPr>
          <p:cNvPr id="169" name="Google Shape;169;p25"/>
          <p:cNvCxnSpPr/>
          <p:nvPr/>
        </p:nvCxnSpPr>
        <p:spPr>
          <a:xfrm rot="10800000">
            <a:off x="4572000" y="1935150"/>
            <a:ext cx="3119700" cy="0"/>
          </a:xfrm>
          <a:prstGeom prst="straightConnector1">
            <a:avLst/>
          </a:prstGeom>
          <a:noFill/>
          <a:ln w="19050" cap="flat" cmpd="sng">
            <a:solidFill>
              <a:schemeClr val="lt1"/>
            </a:solidFill>
            <a:prstDash val="solid"/>
            <a:round/>
            <a:headEnd type="none" w="med" len="med"/>
            <a:tailEnd type="none" w="med" len="med"/>
          </a:ln>
        </p:spPr>
      </p:cxnSp>
      <p:sp>
        <p:nvSpPr>
          <p:cNvPr id="170" name="Google Shape;170;p25"/>
          <p:cNvSpPr/>
          <p:nvPr/>
        </p:nvSpPr>
        <p:spPr>
          <a:xfrm>
            <a:off x="559225" y="2411025"/>
            <a:ext cx="1551300" cy="2435700"/>
          </a:xfrm>
          <a:prstGeom prst="roundRect">
            <a:avLst>
              <a:gd name="adj" fmla="val 16667"/>
            </a:avLst>
          </a:prstGeom>
          <a:solidFill>
            <a:schemeClr val="lt2"/>
          </a:solidFill>
          <a:ln w="9525" cap="flat" cmpd="sng">
            <a:solidFill>
              <a:srgbClr val="274E1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solidFill>
                  <a:srgbClr val="274E13"/>
                </a:solidFill>
                <a:latin typeface="Lexend"/>
                <a:ea typeface="Lexend"/>
                <a:cs typeface="Lexend"/>
                <a:sym typeface="Lexend"/>
              </a:rPr>
              <a:t>PRICE SENSITIVE</a:t>
            </a:r>
            <a:endParaRPr sz="1100" b="1">
              <a:solidFill>
                <a:srgbClr val="274E13"/>
              </a:solidFill>
              <a:latin typeface="Lexend"/>
              <a:ea typeface="Lexend"/>
              <a:cs typeface="Lexend"/>
              <a:sym typeface="Lexend"/>
            </a:endParaRPr>
          </a:p>
          <a:p>
            <a:pPr marL="0" lvl="0" indent="0" algn="l" rtl="0">
              <a:spcBef>
                <a:spcPts val="0"/>
              </a:spcBef>
              <a:spcAft>
                <a:spcPts val="0"/>
              </a:spcAft>
              <a:buNone/>
            </a:pPr>
            <a:endParaRPr sz="1100" b="1">
              <a:solidFill>
                <a:srgbClr val="274E13"/>
              </a:solidFill>
              <a:latin typeface="Lexend"/>
              <a:ea typeface="Lexend"/>
              <a:cs typeface="Lexend"/>
              <a:sym typeface="Lexend"/>
            </a:endParaRPr>
          </a:p>
          <a:p>
            <a:pPr marL="0" lvl="0" indent="0" algn="ctr" rtl="0">
              <a:spcBef>
                <a:spcPts val="0"/>
              </a:spcBef>
              <a:spcAft>
                <a:spcPts val="0"/>
              </a:spcAft>
              <a:buClr>
                <a:schemeClr val="dk1"/>
              </a:buClr>
              <a:buSzPts val="1100"/>
              <a:buFont typeface="Arial"/>
              <a:buNone/>
            </a:pPr>
            <a:r>
              <a:rPr lang="en" sz="1000">
                <a:solidFill>
                  <a:srgbClr val="274E13"/>
                </a:solidFill>
                <a:latin typeface="Lexend"/>
                <a:ea typeface="Lexend"/>
                <a:cs typeface="Lexend"/>
                <a:sym typeface="Lexend"/>
              </a:rPr>
              <a:t>Small businesses often have limited budgets, so they are looking for accounting services that are affordable.</a:t>
            </a:r>
            <a:endParaRPr sz="1000">
              <a:solidFill>
                <a:srgbClr val="274E13"/>
              </a:solidFill>
              <a:latin typeface="Lexend"/>
              <a:ea typeface="Lexend"/>
              <a:cs typeface="Lexend"/>
              <a:sym typeface="Lexend"/>
            </a:endParaRPr>
          </a:p>
          <a:p>
            <a:pPr marL="0" lvl="0" indent="0" algn="ctr" rtl="0">
              <a:spcBef>
                <a:spcPts val="0"/>
              </a:spcBef>
              <a:spcAft>
                <a:spcPts val="0"/>
              </a:spcAft>
              <a:buNone/>
            </a:pPr>
            <a:r>
              <a:rPr lang="en" sz="1100" b="1">
                <a:solidFill>
                  <a:srgbClr val="274E13"/>
                </a:solidFill>
                <a:latin typeface="Lexend"/>
                <a:ea typeface="Lexend"/>
                <a:cs typeface="Lexend"/>
                <a:sym typeface="Lexend"/>
              </a:rPr>
              <a:t> </a:t>
            </a:r>
            <a:endParaRPr sz="1100" b="1">
              <a:solidFill>
                <a:srgbClr val="274E13"/>
              </a:solidFill>
              <a:latin typeface="Lexend"/>
              <a:ea typeface="Lexend"/>
              <a:cs typeface="Lexend"/>
              <a:sym typeface="Lexend"/>
            </a:endParaRPr>
          </a:p>
        </p:txBody>
      </p:sp>
      <p:sp>
        <p:nvSpPr>
          <p:cNvPr id="171" name="Google Shape;171;p25"/>
          <p:cNvSpPr/>
          <p:nvPr/>
        </p:nvSpPr>
        <p:spPr>
          <a:xfrm>
            <a:off x="2715250" y="2411000"/>
            <a:ext cx="1551300" cy="24357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solidFill>
                  <a:srgbClr val="274E13"/>
                </a:solidFill>
                <a:latin typeface="Lexend"/>
                <a:ea typeface="Lexend"/>
                <a:cs typeface="Lexend"/>
                <a:sym typeface="Lexend"/>
              </a:rPr>
              <a:t>VALUE CONVENIENCE</a:t>
            </a:r>
            <a:endParaRPr sz="1100" b="1">
              <a:solidFill>
                <a:srgbClr val="274E13"/>
              </a:solidFill>
              <a:latin typeface="Lexend"/>
              <a:ea typeface="Lexend"/>
              <a:cs typeface="Lexend"/>
              <a:sym typeface="Lexend"/>
            </a:endParaRPr>
          </a:p>
          <a:p>
            <a:pPr marL="0" lvl="0" indent="0" algn="ctr" rtl="0">
              <a:spcBef>
                <a:spcPts val="0"/>
              </a:spcBef>
              <a:spcAft>
                <a:spcPts val="0"/>
              </a:spcAft>
              <a:buNone/>
            </a:pPr>
            <a:endParaRPr sz="1100" b="1">
              <a:solidFill>
                <a:srgbClr val="274E13"/>
              </a:solidFill>
              <a:latin typeface="Lexend"/>
              <a:ea typeface="Lexend"/>
              <a:cs typeface="Lexend"/>
              <a:sym typeface="Lexend"/>
            </a:endParaRPr>
          </a:p>
          <a:p>
            <a:pPr marL="0" lvl="0" indent="0" algn="ctr" rtl="0">
              <a:spcBef>
                <a:spcPts val="0"/>
              </a:spcBef>
              <a:spcAft>
                <a:spcPts val="0"/>
              </a:spcAft>
              <a:buClr>
                <a:schemeClr val="dk1"/>
              </a:buClr>
              <a:buSzPts val="1100"/>
              <a:buFont typeface="Arial"/>
              <a:buNone/>
            </a:pPr>
            <a:r>
              <a:rPr lang="en" sz="1000">
                <a:solidFill>
                  <a:srgbClr val="274E13"/>
                </a:solidFill>
                <a:latin typeface="Lexend"/>
                <a:ea typeface="Lexend"/>
                <a:cs typeface="Lexend"/>
                <a:sym typeface="Lexend"/>
              </a:rPr>
              <a:t>Small business owners are often busy with their businesses, so they appreciate accounting firms that are easy to work with and that can provide services remotely.</a:t>
            </a:r>
            <a:endParaRPr sz="1000">
              <a:solidFill>
                <a:srgbClr val="274E13"/>
              </a:solidFill>
              <a:latin typeface="Lexend"/>
              <a:ea typeface="Lexend"/>
              <a:cs typeface="Lexend"/>
              <a:sym typeface="Lexend"/>
            </a:endParaRPr>
          </a:p>
        </p:txBody>
      </p:sp>
      <p:sp>
        <p:nvSpPr>
          <p:cNvPr id="172" name="Google Shape;172;p25"/>
          <p:cNvSpPr/>
          <p:nvPr/>
        </p:nvSpPr>
        <p:spPr>
          <a:xfrm>
            <a:off x="7206750" y="2411000"/>
            <a:ext cx="1551300" cy="24357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solidFill>
                  <a:srgbClr val="274E13"/>
                </a:solidFill>
                <a:latin typeface="Lexend"/>
                <a:ea typeface="Lexend"/>
                <a:cs typeface="Lexend"/>
                <a:sym typeface="Lexend"/>
              </a:rPr>
              <a:t>RELATIONSHIPS</a:t>
            </a:r>
            <a:endParaRPr sz="1100" b="1">
              <a:solidFill>
                <a:srgbClr val="274E13"/>
              </a:solidFill>
              <a:latin typeface="Lexend"/>
              <a:ea typeface="Lexend"/>
              <a:cs typeface="Lexend"/>
              <a:sym typeface="Lexend"/>
            </a:endParaRPr>
          </a:p>
          <a:p>
            <a:pPr marL="0" lvl="0" indent="0" algn="ctr" rtl="0">
              <a:spcBef>
                <a:spcPts val="0"/>
              </a:spcBef>
              <a:spcAft>
                <a:spcPts val="0"/>
              </a:spcAft>
              <a:buNone/>
            </a:pPr>
            <a:endParaRPr sz="1100" b="1">
              <a:solidFill>
                <a:srgbClr val="274E13"/>
              </a:solidFill>
              <a:latin typeface="Lexend"/>
              <a:ea typeface="Lexend"/>
              <a:cs typeface="Lexend"/>
              <a:sym typeface="Lexend"/>
            </a:endParaRPr>
          </a:p>
          <a:p>
            <a:pPr marL="0" lvl="0" indent="0" algn="ctr" rtl="0">
              <a:spcBef>
                <a:spcPts val="0"/>
              </a:spcBef>
              <a:spcAft>
                <a:spcPts val="0"/>
              </a:spcAft>
              <a:buNone/>
            </a:pPr>
            <a:endParaRPr sz="1100" b="1">
              <a:solidFill>
                <a:srgbClr val="274E13"/>
              </a:solidFill>
              <a:latin typeface="Lexend"/>
              <a:ea typeface="Lexend"/>
              <a:cs typeface="Lexend"/>
              <a:sym typeface="Lexend"/>
            </a:endParaRPr>
          </a:p>
          <a:p>
            <a:pPr marL="0" lvl="0" indent="0" algn="ctr" rtl="0">
              <a:spcBef>
                <a:spcPts val="0"/>
              </a:spcBef>
              <a:spcAft>
                <a:spcPts val="0"/>
              </a:spcAft>
              <a:buClr>
                <a:schemeClr val="dk1"/>
              </a:buClr>
              <a:buSzPts val="1100"/>
              <a:buFont typeface="Arial"/>
              <a:buNone/>
            </a:pPr>
            <a:r>
              <a:rPr lang="en" sz="1000">
                <a:solidFill>
                  <a:srgbClr val="274E13"/>
                </a:solidFill>
                <a:latin typeface="Lexend"/>
                <a:ea typeface="Lexend"/>
                <a:cs typeface="Lexend"/>
                <a:sym typeface="Lexend"/>
              </a:rPr>
              <a:t>Small business owners want to work with accounting firms that they can trust and that they can rely on for advice and support.</a:t>
            </a:r>
            <a:endParaRPr sz="1000">
              <a:solidFill>
                <a:srgbClr val="274E13"/>
              </a:solidFill>
              <a:latin typeface="Lexend"/>
              <a:ea typeface="Lexend"/>
              <a:cs typeface="Lexend"/>
              <a:sym typeface="Lexend"/>
            </a:endParaRPr>
          </a:p>
        </p:txBody>
      </p:sp>
      <p:sp>
        <p:nvSpPr>
          <p:cNvPr id="173" name="Google Shape;173;p25"/>
          <p:cNvSpPr/>
          <p:nvPr/>
        </p:nvSpPr>
        <p:spPr>
          <a:xfrm>
            <a:off x="4961000" y="2411000"/>
            <a:ext cx="1551300" cy="24357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solidFill>
                  <a:srgbClr val="274E13"/>
                </a:solidFill>
                <a:latin typeface="Lexend"/>
                <a:ea typeface="Lexend"/>
                <a:cs typeface="Lexend"/>
                <a:sym typeface="Lexend"/>
              </a:rPr>
              <a:t>EXPERTISE</a:t>
            </a:r>
            <a:endParaRPr sz="1100" b="1">
              <a:solidFill>
                <a:srgbClr val="274E13"/>
              </a:solidFill>
              <a:latin typeface="Lexend"/>
              <a:ea typeface="Lexend"/>
              <a:cs typeface="Lexend"/>
              <a:sym typeface="Lexend"/>
            </a:endParaRPr>
          </a:p>
          <a:p>
            <a:pPr marL="0" lvl="0" indent="0" algn="ctr" rtl="0">
              <a:spcBef>
                <a:spcPts val="0"/>
              </a:spcBef>
              <a:spcAft>
                <a:spcPts val="0"/>
              </a:spcAft>
              <a:buNone/>
            </a:pPr>
            <a:endParaRPr sz="1100" b="1">
              <a:solidFill>
                <a:srgbClr val="274E13"/>
              </a:solidFill>
              <a:latin typeface="Lexend"/>
              <a:ea typeface="Lexend"/>
              <a:cs typeface="Lexend"/>
              <a:sym typeface="Lexend"/>
            </a:endParaRPr>
          </a:p>
          <a:p>
            <a:pPr marL="0" lvl="0" indent="0" algn="ctr" rtl="0">
              <a:spcBef>
                <a:spcPts val="0"/>
              </a:spcBef>
              <a:spcAft>
                <a:spcPts val="0"/>
              </a:spcAft>
              <a:buClr>
                <a:schemeClr val="dk1"/>
              </a:buClr>
              <a:buSzPts val="1100"/>
              <a:buFont typeface="Arial"/>
              <a:buNone/>
            </a:pPr>
            <a:r>
              <a:rPr lang="en" sz="1000">
                <a:solidFill>
                  <a:srgbClr val="274E13"/>
                </a:solidFill>
                <a:latin typeface="Lexend"/>
                <a:ea typeface="Lexend"/>
                <a:cs typeface="Lexend"/>
                <a:sym typeface="Lexend"/>
              </a:rPr>
              <a:t>Small business owners want to work with accounting firms that have experience working with their industry and can help them with their specific accounting needs.</a:t>
            </a:r>
            <a:endParaRPr sz="1000">
              <a:solidFill>
                <a:srgbClr val="274E13"/>
              </a:solidFill>
              <a:latin typeface="Lexend"/>
              <a:ea typeface="Lexend"/>
              <a:cs typeface="Lexend"/>
              <a:sym typeface="Lexend"/>
            </a:endParaRPr>
          </a:p>
        </p:txBody>
      </p:sp>
      <p:cxnSp>
        <p:nvCxnSpPr>
          <p:cNvPr id="174" name="Google Shape;174;p25"/>
          <p:cNvCxnSpPr/>
          <p:nvPr/>
        </p:nvCxnSpPr>
        <p:spPr>
          <a:xfrm flipH="1">
            <a:off x="1449300" y="1933950"/>
            <a:ext cx="3000" cy="349200"/>
          </a:xfrm>
          <a:prstGeom prst="straightConnector1">
            <a:avLst/>
          </a:prstGeom>
          <a:noFill/>
          <a:ln w="19050" cap="flat" cmpd="sng">
            <a:solidFill>
              <a:schemeClr val="lt1"/>
            </a:solidFill>
            <a:prstDash val="solid"/>
            <a:round/>
            <a:headEnd type="none" w="med" len="med"/>
            <a:tailEnd type="none" w="med" len="med"/>
          </a:ln>
        </p:spPr>
      </p:cxnSp>
      <p:cxnSp>
        <p:nvCxnSpPr>
          <p:cNvPr id="175" name="Google Shape;175;p25"/>
          <p:cNvCxnSpPr/>
          <p:nvPr/>
        </p:nvCxnSpPr>
        <p:spPr>
          <a:xfrm flipH="1">
            <a:off x="3418975" y="1933950"/>
            <a:ext cx="3000" cy="349200"/>
          </a:xfrm>
          <a:prstGeom prst="straightConnector1">
            <a:avLst/>
          </a:prstGeom>
          <a:noFill/>
          <a:ln w="19050" cap="flat" cmpd="sng">
            <a:solidFill>
              <a:schemeClr val="lt1"/>
            </a:solidFill>
            <a:prstDash val="solid"/>
            <a:round/>
            <a:headEnd type="none" w="med" len="med"/>
            <a:tailEnd type="none" w="med" len="med"/>
          </a:ln>
        </p:spPr>
      </p:cxnSp>
      <p:cxnSp>
        <p:nvCxnSpPr>
          <p:cNvPr id="176" name="Google Shape;176;p25"/>
          <p:cNvCxnSpPr/>
          <p:nvPr/>
        </p:nvCxnSpPr>
        <p:spPr>
          <a:xfrm flipH="1">
            <a:off x="5722025" y="1933950"/>
            <a:ext cx="3000" cy="349200"/>
          </a:xfrm>
          <a:prstGeom prst="straightConnector1">
            <a:avLst/>
          </a:prstGeom>
          <a:noFill/>
          <a:ln w="19050" cap="flat" cmpd="sng">
            <a:solidFill>
              <a:schemeClr val="lt1"/>
            </a:solidFill>
            <a:prstDash val="solid"/>
            <a:round/>
            <a:headEnd type="none" w="med" len="med"/>
            <a:tailEnd type="none" w="med" len="med"/>
          </a:ln>
        </p:spPr>
      </p:cxnSp>
      <p:cxnSp>
        <p:nvCxnSpPr>
          <p:cNvPr id="177" name="Google Shape;177;p25"/>
          <p:cNvCxnSpPr/>
          <p:nvPr/>
        </p:nvCxnSpPr>
        <p:spPr>
          <a:xfrm flipH="1">
            <a:off x="7691700" y="1933950"/>
            <a:ext cx="3000" cy="349200"/>
          </a:xfrm>
          <a:prstGeom prst="straightConnector1">
            <a:avLst/>
          </a:prstGeom>
          <a:noFill/>
          <a:ln w="19050" cap="flat" cmpd="sng">
            <a:solidFill>
              <a:schemeClr val="lt1"/>
            </a:solidFill>
            <a:prstDash val="solid"/>
            <a:round/>
            <a:headEnd type="none" w="med" len="med"/>
            <a:tailEnd type="none"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D623D"/>
        </a:solidFill>
        <a:effectLst/>
      </p:bgPr>
    </p:bg>
    <p:spTree>
      <p:nvGrpSpPr>
        <p:cNvPr id="1" name="Shape 181"/>
        <p:cNvGrpSpPr/>
        <p:nvPr/>
      </p:nvGrpSpPr>
      <p:grpSpPr>
        <a:xfrm>
          <a:off x="0" y="0"/>
          <a:ext cx="0" cy="0"/>
          <a:chOff x="0" y="0"/>
          <a:chExt cx="0" cy="0"/>
        </a:xfrm>
      </p:grpSpPr>
      <p:sp>
        <p:nvSpPr>
          <p:cNvPr id="182" name="Google Shape;182;p26"/>
          <p:cNvSpPr txBox="1"/>
          <p:nvPr/>
        </p:nvSpPr>
        <p:spPr>
          <a:xfrm>
            <a:off x="1286550" y="173825"/>
            <a:ext cx="6570900" cy="404100"/>
          </a:xfrm>
          <a:prstGeom prst="rect">
            <a:avLst/>
          </a:prstGeom>
          <a:noFill/>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Clr>
                <a:schemeClr val="dk1"/>
              </a:buClr>
              <a:buSzPts val="1100"/>
              <a:buFont typeface="Arial"/>
              <a:buNone/>
            </a:pPr>
            <a:r>
              <a:rPr lang="en" sz="2100" b="1">
                <a:solidFill>
                  <a:schemeClr val="lt1"/>
                </a:solidFill>
                <a:latin typeface="Lexend"/>
                <a:ea typeface="Lexend"/>
                <a:cs typeface="Lexend"/>
                <a:sym typeface="Lexend"/>
              </a:rPr>
              <a:t>THE “BUYER”</a:t>
            </a:r>
            <a:endParaRPr sz="2100" b="1">
              <a:solidFill>
                <a:schemeClr val="lt1"/>
              </a:solidFill>
              <a:latin typeface="Lexend"/>
              <a:ea typeface="Lexend"/>
              <a:cs typeface="Lexend"/>
              <a:sym typeface="Lexend"/>
            </a:endParaRPr>
          </a:p>
          <a:p>
            <a:pPr marL="0" lvl="0" indent="0" algn="ctr" rtl="0">
              <a:lnSpc>
                <a:spcPct val="80000"/>
              </a:lnSpc>
              <a:spcBef>
                <a:spcPts val="0"/>
              </a:spcBef>
              <a:spcAft>
                <a:spcPts val="0"/>
              </a:spcAft>
              <a:buNone/>
            </a:pPr>
            <a:endParaRPr sz="2100" b="1">
              <a:solidFill>
                <a:srgbClr val="FFFFFF"/>
              </a:solidFill>
              <a:latin typeface="Lexend"/>
              <a:ea typeface="Lexend"/>
              <a:cs typeface="Lexend"/>
              <a:sym typeface="Lexend"/>
            </a:endParaRPr>
          </a:p>
          <a:p>
            <a:pPr marL="0" lvl="0" indent="0" algn="ctr" rtl="0">
              <a:lnSpc>
                <a:spcPct val="80000"/>
              </a:lnSpc>
              <a:spcBef>
                <a:spcPts val="0"/>
              </a:spcBef>
              <a:spcAft>
                <a:spcPts val="0"/>
              </a:spcAft>
              <a:buNone/>
            </a:pPr>
            <a:endParaRPr sz="2100" b="1">
              <a:solidFill>
                <a:srgbClr val="FFFFFF"/>
              </a:solidFill>
              <a:latin typeface="Lexend"/>
              <a:ea typeface="Lexend"/>
              <a:cs typeface="Lexend"/>
              <a:sym typeface="Lexend"/>
            </a:endParaRPr>
          </a:p>
        </p:txBody>
      </p:sp>
      <p:sp>
        <p:nvSpPr>
          <p:cNvPr id="183" name="Google Shape;183;p26"/>
          <p:cNvSpPr txBox="1"/>
          <p:nvPr/>
        </p:nvSpPr>
        <p:spPr>
          <a:xfrm>
            <a:off x="2839800" y="577925"/>
            <a:ext cx="3869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latin typeface="Lexend"/>
                <a:ea typeface="Lexend"/>
                <a:cs typeface="Lexend"/>
                <a:sym typeface="Lexend"/>
              </a:rPr>
              <a:t>Who buys? Who is the </a:t>
            </a:r>
            <a:r>
              <a:rPr lang="en" b="1">
                <a:solidFill>
                  <a:schemeClr val="lt1"/>
                </a:solidFill>
                <a:latin typeface="Lexend"/>
                <a:ea typeface="Lexend"/>
                <a:cs typeface="Lexend"/>
                <a:sym typeface="Lexend"/>
              </a:rPr>
              <a:t>decision maker?</a:t>
            </a:r>
            <a:endParaRPr b="1">
              <a:solidFill>
                <a:schemeClr val="lt1"/>
              </a:solidFill>
              <a:latin typeface="Lexend"/>
              <a:ea typeface="Lexend"/>
              <a:cs typeface="Lexend"/>
              <a:sym typeface="Lexend"/>
            </a:endParaRPr>
          </a:p>
        </p:txBody>
      </p:sp>
      <p:sp>
        <p:nvSpPr>
          <p:cNvPr id="184" name="Google Shape;184;p26"/>
          <p:cNvSpPr txBox="1"/>
          <p:nvPr/>
        </p:nvSpPr>
        <p:spPr>
          <a:xfrm>
            <a:off x="878325" y="894775"/>
            <a:ext cx="78576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chemeClr val="lt1"/>
                </a:solidFill>
                <a:latin typeface="Lexend"/>
                <a:ea typeface="Lexend"/>
                <a:cs typeface="Lexend"/>
                <a:sym typeface="Lexend"/>
              </a:rPr>
              <a:t>The decision maker for accounting services in small businesses is typically the owner or manager of the business because small businesses often have limited resources and staff, so the owner or manager is often involved in all aspects of the business.</a:t>
            </a:r>
            <a:r>
              <a:rPr lang="en" sz="1200" b="1">
                <a:solidFill>
                  <a:schemeClr val="lt1"/>
                </a:solidFill>
                <a:latin typeface="Lexend"/>
                <a:ea typeface="Lexend"/>
                <a:cs typeface="Lexend"/>
                <a:sym typeface="Lexend"/>
              </a:rPr>
              <a:t> Let’s take a look at principal buyers:</a:t>
            </a:r>
            <a:endParaRPr sz="1200" b="1">
              <a:solidFill>
                <a:schemeClr val="lt1"/>
              </a:solidFill>
              <a:latin typeface="Lexend"/>
              <a:ea typeface="Lexend"/>
              <a:cs typeface="Lexend"/>
              <a:sym typeface="Lexend"/>
            </a:endParaRPr>
          </a:p>
        </p:txBody>
      </p:sp>
      <p:sp>
        <p:nvSpPr>
          <p:cNvPr id="185" name="Google Shape;185;p26"/>
          <p:cNvSpPr/>
          <p:nvPr/>
        </p:nvSpPr>
        <p:spPr>
          <a:xfrm>
            <a:off x="448100" y="1780845"/>
            <a:ext cx="3901200" cy="10116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latin typeface="Lexend"/>
                <a:ea typeface="Lexend"/>
                <a:cs typeface="Lexend"/>
                <a:sym typeface="Lexend"/>
              </a:rPr>
              <a:t>Small Business Owners</a:t>
            </a:r>
            <a:endParaRPr sz="1200" b="1">
              <a:latin typeface="Lexend"/>
              <a:ea typeface="Lexend"/>
              <a:cs typeface="Lexend"/>
              <a:sym typeface="Lexend"/>
            </a:endParaRPr>
          </a:p>
          <a:p>
            <a:pPr marL="0" lvl="0" indent="0" algn="ctr" rtl="0">
              <a:spcBef>
                <a:spcPts val="0"/>
              </a:spcBef>
              <a:spcAft>
                <a:spcPts val="0"/>
              </a:spcAft>
              <a:buNone/>
            </a:pPr>
            <a:endParaRPr sz="500" b="1">
              <a:latin typeface="Lexend"/>
              <a:ea typeface="Lexend"/>
              <a:cs typeface="Lexend"/>
              <a:sym typeface="Lexend"/>
            </a:endParaRPr>
          </a:p>
          <a:p>
            <a:pPr marL="0" lvl="0" indent="0" algn="ctr" rtl="0">
              <a:spcBef>
                <a:spcPts val="0"/>
              </a:spcBef>
              <a:spcAft>
                <a:spcPts val="0"/>
              </a:spcAft>
              <a:buNone/>
            </a:pPr>
            <a:r>
              <a:rPr lang="en" sz="1000">
                <a:solidFill>
                  <a:schemeClr val="dk1"/>
                </a:solidFill>
                <a:latin typeface="Lexend"/>
                <a:ea typeface="Lexend"/>
                <a:cs typeface="Lexend"/>
                <a:sym typeface="Lexend"/>
              </a:rPr>
              <a:t>They need accounting services to help them keep track of their finances, prepare taxes, and make informed financial decisions.</a:t>
            </a:r>
            <a:endParaRPr sz="1000" b="1">
              <a:latin typeface="Lexend"/>
              <a:ea typeface="Lexend"/>
              <a:cs typeface="Lexend"/>
              <a:sym typeface="Lexend"/>
            </a:endParaRPr>
          </a:p>
        </p:txBody>
      </p:sp>
      <p:sp>
        <p:nvSpPr>
          <p:cNvPr id="186" name="Google Shape;186;p26"/>
          <p:cNvSpPr/>
          <p:nvPr/>
        </p:nvSpPr>
        <p:spPr>
          <a:xfrm>
            <a:off x="4834725" y="1780845"/>
            <a:ext cx="3901200" cy="10116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latin typeface="Lexend"/>
                <a:ea typeface="Lexend"/>
                <a:cs typeface="Lexend"/>
                <a:sym typeface="Lexend"/>
              </a:rPr>
              <a:t>Startups</a:t>
            </a:r>
            <a:endParaRPr sz="1200" b="1">
              <a:latin typeface="Lexend"/>
              <a:ea typeface="Lexend"/>
              <a:cs typeface="Lexend"/>
              <a:sym typeface="Lexend"/>
            </a:endParaRPr>
          </a:p>
          <a:p>
            <a:pPr marL="0" lvl="0" indent="0" algn="ctr" rtl="0">
              <a:spcBef>
                <a:spcPts val="0"/>
              </a:spcBef>
              <a:spcAft>
                <a:spcPts val="0"/>
              </a:spcAft>
              <a:buNone/>
            </a:pPr>
            <a:endParaRPr sz="500" b="1">
              <a:latin typeface="Lexend"/>
              <a:ea typeface="Lexend"/>
              <a:cs typeface="Lexend"/>
              <a:sym typeface="Lexend"/>
            </a:endParaRPr>
          </a:p>
          <a:p>
            <a:pPr marL="0" lvl="0" indent="0" algn="ctr" rtl="0">
              <a:spcBef>
                <a:spcPts val="0"/>
              </a:spcBef>
              <a:spcAft>
                <a:spcPts val="0"/>
              </a:spcAft>
              <a:buNone/>
            </a:pPr>
            <a:r>
              <a:rPr lang="en" sz="1000">
                <a:solidFill>
                  <a:schemeClr val="dk1"/>
                </a:solidFill>
                <a:latin typeface="Lexend"/>
                <a:ea typeface="Lexend"/>
                <a:cs typeface="Lexend"/>
                <a:sym typeface="Lexend"/>
              </a:rPr>
              <a:t>Startups need accounting services to help them set up their financial systems and track their expenses.</a:t>
            </a:r>
            <a:endParaRPr sz="1000" b="1">
              <a:latin typeface="Lexend"/>
              <a:ea typeface="Lexend"/>
              <a:cs typeface="Lexend"/>
              <a:sym typeface="Lexend"/>
            </a:endParaRPr>
          </a:p>
        </p:txBody>
      </p:sp>
      <p:sp>
        <p:nvSpPr>
          <p:cNvPr id="187" name="Google Shape;187;p26"/>
          <p:cNvSpPr/>
          <p:nvPr/>
        </p:nvSpPr>
        <p:spPr>
          <a:xfrm>
            <a:off x="448100" y="3024545"/>
            <a:ext cx="3901200" cy="10116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latin typeface="Lexend"/>
                <a:ea typeface="Lexend"/>
                <a:cs typeface="Lexend"/>
                <a:sym typeface="Lexend"/>
              </a:rPr>
              <a:t>Growing Businesses</a:t>
            </a:r>
            <a:endParaRPr sz="1200" b="1">
              <a:latin typeface="Lexend"/>
              <a:ea typeface="Lexend"/>
              <a:cs typeface="Lexend"/>
              <a:sym typeface="Lexend"/>
            </a:endParaRPr>
          </a:p>
          <a:p>
            <a:pPr marL="0" lvl="0" indent="0" algn="ctr" rtl="0">
              <a:spcBef>
                <a:spcPts val="0"/>
              </a:spcBef>
              <a:spcAft>
                <a:spcPts val="0"/>
              </a:spcAft>
              <a:buNone/>
            </a:pPr>
            <a:endParaRPr sz="500" b="1">
              <a:latin typeface="Lexend"/>
              <a:ea typeface="Lexend"/>
              <a:cs typeface="Lexend"/>
              <a:sym typeface="Lexend"/>
            </a:endParaRPr>
          </a:p>
          <a:p>
            <a:pPr marL="0" lvl="0" indent="0" algn="ctr" rtl="0">
              <a:spcBef>
                <a:spcPts val="0"/>
              </a:spcBef>
              <a:spcAft>
                <a:spcPts val="0"/>
              </a:spcAft>
              <a:buNone/>
            </a:pPr>
            <a:r>
              <a:rPr lang="en" sz="1000">
                <a:solidFill>
                  <a:schemeClr val="dk1"/>
                </a:solidFill>
                <a:latin typeface="Lexend"/>
                <a:ea typeface="Lexend"/>
                <a:cs typeface="Lexend"/>
                <a:sym typeface="Lexend"/>
              </a:rPr>
              <a:t>Growing businesses need accounting services to help them manage their finances and scale their businesses.</a:t>
            </a:r>
            <a:endParaRPr sz="1000" b="1">
              <a:latin typeface="Lexend"/>
              <a:ea typeface="Lexend"/>
              <a:cs typeface="Lexend"/>
              <a:sym typeface="Lexend"/>
            </a:endParaRPr>
          </a:p>
        </p:txBody>
      </p:sp>
      <p:sp>
        <p:nvSpPr>
          <p:cNvPr id="188" name="Google Shape;188;p26"/>
          <p:cNvSpPr/>
          <p:nvPr/>
        </p:nvSpPr>
        <p:spPr>
          <a:xfrm>
            <a:off x="4834725" y="3024545"/>
            <a:ext cx="3901200" cy="10116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latin typeface="Lexend"/>
                <a:ea typeface="Lexend"/>
                <a:cs typeface="Lexend"/>
                <a:sym typeface="Lexend"/>
              </a:rPr>
              <a:t>Expanding Businesses</a:t>
            </a:r>
            <a:endParaRPr sz="1200" b="1">
              <a:latin typeface="Lexend"/>
              <a:ea typeface="Lexend"/>
              <a:cs typeface="Lexend"/>
              <a:sym typeface="Lexend"/>
            </a:endParaRPr>
          </a:p>
          <a:p>
            <a:pPr marL="0" lvl="0" indent="0" algn="ctr" rtl="0">
              <a:spcBef>
                <a:spcPts val="0"/>
              </a:spcBef>
              <a:spcAft>
                <a:spcPts val="0"/>
              </a:spcAft>
              <a:buNone/>
            </a:pPr>
            <a:endParaRPr sz="500" b="1">
              <a:latin typeface="Lexend"/>
              <a:ea typeface="Lexend"/>
              <a:cs typeface="Lexend"/>
              <a:sym typeface="Lexend"/>
            </a:endParaRPr>
          </a:p>
          <a:p>
            <a:pPr marL="0" lvl="0" indent="0" algn="ctr" rtl="0">
              <a:spcBef>
                <a:spcPts val="0"/>
              </a:spcBef>
              <a:spcAft>
                <a:spcPts val="0"/>
              </a:spcAft>
              <a:buNone/>
            </a:pPr>
            <a:r>
              <a:rPr lang="en" sz="1000">
                <a:solidFill>
                  <a:schemeClr val="dk1"/>
                </a:solidFill>
                <a:latin typeface="Lexend"/>
                <a:ea typeface="Lexend"/>
                <a:cs typeface="Lexend"/>
                <a:sym typeface="Lexend"/>
              </a:rPr>
              <a:t>Businesses that are expanding into new markets need accounting services to help them set up their financial systems in the new market and comply with the local tax laws and regulations.</a:t>
            </a:r>
            <a:endParaRPr sz="1000" b="1">
              <a:latin typeface="Lexend"/>
              <a:ea typeface="Lexend"/>
              <a:cs typeface="Lexend"/>
              <a:sym typeface="Lexend"/>
            </a:endParaRPr>
          </a:p>
        </p:txBody>
      </p:sp>
      <p:sp>
        <p:nvSpPr>
          <p:cNvPr id="189" name="Google Shape;189;p26"/>
          <p:cNvSpPr/>
          <p:nvPr/>
        </p:nvSpPr>
        <p:spPr>
          <a:xfrm>
            <a:off x="448100" y="4268250"/>
            <a:ext cx="8287800" cy="606000"/>
          </a:xfrm>
          <a:prstGeom prst="rect">
            <a:avLst/>
          </a:prstGeom>
          <a:solidFill>
            <a:schemeClr val="lt1"/>
          </a:solidFill>
          <a:ln w="2857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900">
              <a:solidFill>
                <a:schemeClr val="dk1"/>
              </a:solidFill>
              <a:latin typeface="Lexend"/>
              <a:ea typeface="Lexend"/>
              <a:cs typeface="Lexend"/>
              <a:sym typeface="Lexend"/>
            </a:endParaRPr>
          </a:p>
          <a:p>
            <a:pPr marL="0" lvl="0" indent="0" algn="ctr" rtl="0">
              <a:spcBef>
                <a:spcPts val="0"/>
              </a:spcBef>
              <a:spcAft>
                <a:spcPts val="0"/>
              </a:spcAft>
              <a:buClr>
                <a:schemeClr val="dk1"/>
              </a:buClr>
              <a:buSzPts val="1100"/>
              <a:buFont typeface="Arial"/>
              <a:buNone/>
            </a:pPr>
            <a:r>
              <a:rPr lang="en" sz="900">
                <a:solidFill>
                  <a:schemeClr val="dk1"/>
                </a:solidFill>
                <a:latin typeface="Lexend"/>
                <a:ea typeface="Lexend"/>
                <a:cs typeface="Lexend"/>
                <a:sym typeface="Lexend"/>
              </a:rPr>
              <a:t>Accounting firms can target these principal buyers with their marketing and sales strategies. For example, accounting firms can offer free consultations or assessments to small business owners and startups. Accounting firms can also create content that is relevant to the needs of growing businesses, such as articles and blog posts on topics such as financial planning and tax compliance.</a:t>
            </a:r>
            <a:endParaRPr sz="900" b="1">
              <a:solidFill>
                <a:schemeClr val="dk1"/>
              </a:solidFill>
              <a:latin typeface="Lexend"/>
              <a:ea typeface="Lexend"/>
              <a:cs typeface="Lexend"/>
              <a:sym typeface="Lexend"/>
            </a:endParaRPr>
          </a:p>
          <a:p>
            <a:pPr marL="0" lvl="0" indent="0" algn="ctr" rtl="0">
              <a:spcBef>
                <a:spcPts val="0"/>
              </a:spcBef>
              <a:spcAft>
                <a:spcPts val="0"/>
              </a:spcAft>
              <a:buNone/>
            </a:pPr>
            <a:endParaRPr sz="1000" b="1">
              <a:latin typeface="Lexend"/>
              <a:ea typeface="Lexend"/>
              <a:cs typeface="Lexend"/>
              <a:sym typeface="Lexen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D623D"/>
        </a:solidFill>
        <a:effectLst/>
      </p:bgPr>
    </p:bg>
    <p:spTree>
      <p:nvGrpSpPr>
        <p:cNvPr id="1" name="Shape 193"/>
        <p:cNvGrpSpPr/>
        <p:nvPr/>
      </p:nvGrpSpPr>
      <p:grpSpPr>
        <a:xfrm>
          <a:off x="0" y="0"/>
          <a:ext cx="0" cy="0"/>
          <a:chOff x="0" y="0"/>
          <a:chExt cx="0" cy="0"/>
        </a:xfrm>
      </p:grpSpPr>
      <p:sp>
        <p:nvSpPr>
          <p:cNvPr id="194" name="Google Shape;194;p27"/>
          <p:cNvSpPr txBox="1"/>
          <p:nvPr/>
        </p:nvSpPr>
        <p:spPr>
          <a:xfrm>
            <a:off x="1286550" y="173825"/>
            <a:ext cx="6570900" cy="404100"/>
          </a:xfrm>
          <a:prstGeom prst="rect">
            <a:avLst/>
          </a:prstGeom>
          <a:noFill/>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Clr>
                <a:schemeClr val="dk1"/>
              </a:buClr>
              <a:buSzPts val="1100"/>
              <a:buFont typeface="Arial"/>
              <a:buNone/>
            </a:pPr>
            <a:r>
              <a:rPr lang="en" sz="2100" b="1">
                <a:solidFill>
                  <a:schemeClr val="lt1"/>
                </a:solidFill>
                <a:latin typeface="Lexend"/>
                <a:ea typeface="Lexend"/>
                <a:cs typeface="Lexend"/>
                <a:sym typeface="Lexend"/>
              </a:rPr>
              <a:t>WHY IS THIS PROCESS SO IMPORTANT?</a:t>
            </a:r>
            <a:endParaRPr sz="2100" b="1">
              <a:solidFill>
                <a:schemeClr val="lt1"/>
              </a:solidFill>
              <a:latin typeface="Lexend"/>
              <a:ea typeface="Lexend"/>
              <a:cs typeface="Lexend"/>
              <a:sym typeface="Lexend"/>
            </a:endParaRPr>
          </a:p>
          <a:p>
            <a:pPr marL="0" lvl="0" indent="0" algn="ctr" rtl="0">
              <a:lnSpc>
                <a:spcPct val="80000"/>
              </a:lnSpc>
              <a:spcBef>
                <a:spcPts val="0"/>
              </a:spcBef>
              <a:spcAft>
                <a:spcPts val="0"/>
              </a:spcAft>
              <a:buNone/>
            </a:pPr>
            <a:endParaRPr sz="2100" b="1">
              <a:solidFill>
                <a:srgbClr val="FFFFFF"/>
              </a:solidFill>
              <a:latin typeface="Lexend"/>
              <a:ea typeface="Lexend"/>
              <a:cs typeface="Lexend"/>
              <a:sym typeface="Lexend"/>
            </a:endParaRPr>
          </a:p>
          <a:p>
            <a:pPr marL="0" lvl="0" indent="0" algn="ctr" rtl="0">
              <a:lnSpc>
                <a:spcPct val="80000"/>
              </a:lnSpc>
              <a:spcBef>
                <a:spcPts val="0"/>
              </a:spcBef>
              <a:spcAft>
                <a:spcPts val="0"/>
              </a:spcAft>
              <a:buNone/>
            </a:pPr>
            <a:endParaRPr sz="2100" b="1">
              <a:solidFill>
                <a:srgbClr val="FFFFFF"/>
              </a:solidFill>
              <a:latin typeface="Lexend"/>
              <a:ea typeface="Lexend"/>
              <a:cs typeface="Lexend"/>
              <a:sym typeface="Lexend"/>
            </a:endParaRPr>
          </a:p>
        </p:txBody>
      </p:sp>
      <p:sp>
        <p:nvSpPr>
          <p:cNvPr id="195" name="Google Shape;195;p27"/>
          <p:cNvSpPr/>
          <p:nvPr/>
        </p:nvSpPr>
        <p:spPr>
          <a:xfrm>
            <a:off x="2051100" y="1040975"/>
            <a:ext cx="5041800" cy="3396000"/>
          </a:xfrm>
          <a:prstGeom prst="roundRect">
            <a:avLst>
              <a:gd name="adj" fmla="val 16667"/>
            </a:avLst>
          </a:prstGeom>
          <a:solidFill>
            <a:srgbClr val="0D623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solidFill>
                  <a:schemeClr val="lt1"/>
                </a:solidFill>
                <a:latin typeface="Lexend"/>
                <a:ea typeface="Lexend"/>
                <a:cs typeface="Lexend"/>
                <a:sym typeface="Lexend"/>
              </a:rPr>
              <a:t>The target market you choose will determine how your business works. Specifically, it will determine how much you work, how much revenue your business generates, how you market, and more. In fact, your target market in many ways will </a:t>
            </a:r>
            <a:r>
              <a:rPr lang="en" sz="1500" b="1">
                <a:solidFill>
                  <a:schemeClr val="lt1"/>
                </a:solidFill>
                <a:latin typeface="Lexend"/>
                <a:ea typeface="Lexend"/>
                <a:cs typeface="Lexend"/>
                <a:sym typeface="Lexend"/>
              </a:rPr>
              <a:t>shape the way your business operates on a daily basis</a:t>
            </a:r>
            <a:r>
              <a:rPr lang="en" sz="1500">
                <a:solidFill>
                  <a:schemeClr val="lt1"/>
                </a:solidFill>
                <a:latin typeface="Lexend"/>
                <a:ea typeface="Lexend"/>
                <a:cs typeface="Lexend"/>
                <a:sym typeface="Lexend"/>
              </a:rPr>
              <a:t>.</a:t>
            </a:r>
            <a:endParaRPr sz="1300">
              <a:solidFill>
                <a:schemeClr val="lt1"/>
              </a:solidFill>
              <a:latin typeface="Lexend"/>
              <a:ea typeface="Lexend"/>
              <a:cs typeface="Lexend"/>
              <a:sym typeface="Lexen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D623D"/>
        </a:solidFill>
        <a:effectLst/>
      </p:bgPr>
    </p:bg>
    <p:spTree>
      <p:nvGrpSpPr>
        <p:cNvPr id="1" name="Shape 67"/>
        <p:cNvGrpSpPr/>
        <p:nvPr/>
      </p:nvGrpSpPr>
      <p:grpSpPr>
        <a:xfrm>
          <a:off x="0" y="0"/>
          <a:ext cx="0" cy="0"/>
          <a:chOff x="0" y="0"/>
          <a:chExt cx="0" cy="0"/>
        </a:xfrm>
      </p:grpSpPr>
      <p:sp>
        <p:nvSpPr>
          <p:cNvPr id="68" name="Google Shape;68;p15"/>
          <p:cNvSpPr txBox="1"/>
          <p:nvPr/>
        </p:nvSpPr>
        <p:spPr>
          <a:xfrm>
            <a:off x="857225" y="497025"/>
            <a:ext cx="84999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chemeClr val="lt1"/>
                </a:solidFill>
                <a:latin typeface="Lexend"/>
                <a:ea typeface="Lexend"/>
                <a:cs typeface="Lexend"/>
                <a:sym typeface="Lexend"/>
              </a:rPr>
              <a:t>for an accounting firm targeting small businesses in SB and Indianapolis </a:t>
            </a:r>
            <a:endParaRPr sz="1600">
              <a:solidFill>
                <a:schemeClr val="lt1"/>
              </a:solidFill>
              <a:latin typeface="Lexend"/>
              <a:ea typeface="Lexend"/>
              <a:cs typeface="Lexend"/>
              <a:sym typeface="Lexend"/>
            </a:endParaRPr>
          </a:p>
        </p:txBody>
      </p:sp>
      <p:sp>
        <p:nvSpPr>
          <p:cNvPr id="69" name="Google Shape;69;p15"/>
          <p:cNvSpPr txBox="1"/>
          <p:nvPr/>
        </p:nvSpPr>
        <p:spPr>
          <a:xfrm>
            <a:off x="2700600" y="183150"/>
            <a:ext cx="3742800" cy="404100"/>
          </a:xfrm>
          <a:prstGeom prst="rect">
            <a:avLst/>
          </a:prstGeom>
          <a:noFill/>
          <a:ln>
            <a:noFill/>
          </a:ln>
        </p:spPr>
        <p:txBody>
          <a:bodyPr spcFirstLastPara="1" wrap="square" lIns="91425" tIns="91425" rIns="91425" bIns="91425" anchor="t" anchorCtr="0">
            <a:noAutofit/>
          </a:bodyPr>
          <a:lstStyle/>
          <a:p>
            <a:pPr marL="457200" lvl="0" indent="0" algn="ctr" rtl="0">
              <a:lnSpc>
                <a:spcPct val="80000"/>
              </a:lnSpc>
              <a:spcBef>
                <a:spcPts val="0"/>
              </a:spcBef>
              <a:spcAft>
                <a:spcPts val="0"/>
              </a:spcAft>
              <a:buNone/>
            </a:pPr>
            <a:r>
              <a:rPr lang="en" sz="2100" b="1">
                <a:solidFill>
                  <a:schemeClr val="lt1"/>
                </a:solidFill>
                <a:latin typeface="Lexend"/>
                <a:ea typeface="Lexend"/>
                <a:cs typeface="Lexend"/>
                <a:sym typeface="Lexend"/>
              </a:rPr>
              <a:t>RELEVANT MARKET</a:t>
            </a:r>
            <a:endParaRPr sz="2100" b="1">
              <a:solidFill>
                <a:srgbClr val="FFFFFF"/>
              </a:solidFill>
              <a:latin typeface="Lexend"/>
              <a:ea typeface="Lexend"/>
              <a:cs typeface="Lexend"/>
              <a:sym typeface="Lexend"/>
            </a:endParaRPr>
          </a:p>
        </p:txBody>
      </p:sp>
      <p:sp>
        <p:nvSpPr>
          <p:cNvPr id="70" name="Google Shape;70;p15"/>
          <p:cNvSpPr/>
          <p:nvPr/>
        </p:nvSpPr>
        <p:spPr>
          <a:xfrm>
            <a:off x="760438" y="2015458"/>
            <a:ext cx="2845200" cy="825000"/>
          </a:xfrm>
          <a:prstGeom prst="roundRect">
            <a:avLst>
              <a:gd name="adj" fmla="val 12102"/>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solidFill>
                  <a:schemeClr val="dk1"/>
                </a:solidFill>
                <a:latin typeface="Lexend"/>
                <a:ea typeface="Lexend"/>
                <a:cs typeface="Lexend"/>
                <a:sym typeface="Lexend"/>
              </a:rPr>
              <a:t>South Bend and Indianapolis </a:t>
            </a:r>
            <a:r>
              <a:rPr lang="en" sz="1100">
                <a:solidFill>
                  <a:schemeClr val="dk1"/>
                </a:solidFill>
                <a:latin typeface="Lexend"/>
                <a:ea typeface="Lexend"/>
                <a:cs typeface="Lexend"/>
                <a:sym typeface="Lexend"/>
              </a:rPr>
              <a:t>are the two cities in focus for the firm. </a:t>
            </a:r>
            <a:endParaRPr sz="1100">
              <a:solidFill>
                <a:schemeClr val="dk1"/>
              </a:solidFill>
              <a:latin typeface="Lexend"/>
              <a:ea typeface="Lexend"/>
              <a:cs typeface="Lexend"/>
              <a:sym typeface="Lexend"/>
            </a:endParaRPr>
          </a:p>
        </p:txBody>
      </p:sp>
      <p:sp>
        <p:nvSpPr>
          <p:cNvPr id="71" name="Google Shape;71;p15"/>
          <p:cNvSpPr/>
          <p:nvPr/>
        </p:nvSpPr>
        <p:spPr>
          <a:xfrm>
            <a:off x="760438" y="3037175"/>
            <a:ext cx="2845200" cy="825000"/>
          </a:xfrm>
          <a:prstGeom prst="roundRect">
            <a:avLst>
              <a:gd name="adj" fmla="val 954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solidFill>
                <a:schemeClr val="dk1"/>
              </a:solidFill>
              <a:latin typeface="Lexend"/>
              <a:ea typeface="Lexend"/>
              <a:cs typeface="Lexend"/>
              <a:sym typeface="Lexend"/>
            </a:endParaRPr>
          </a:p>
          <a:p>
            <a:pPr marL="0" lvl="0" indent="0" algn="ctr" rtl="0">
              <a:spcBef>
                <a:spcPts val="0"/>
              </a:spcBef>
              <a:spcAft>
                <a:spcPts val="0"/>
              </a:spcAft>
              <a:buNone/>
            </a:pPr>
            <a:r>
              <a:rPr lang="en" sz="1100" b="1">
                <a:solidFill>
                  <a:schemeClr val="dk1"/>
                </a:solidFill>
                <a:latin typeface="Lexend"/>
                <a:ea typeface="Lexend"/>
                <a:cs typeface="Lexend"/>
                <a:sym typeface="Lexend"/>
              </a:rPr>
              <a:t>Small businesses </a:t>
            </a:r>
            <a:r>
              <a:rPr lang="en" sz="1100">
                <a:solidFill>
                  <a:schemeClr val="dk1"/>
                </a:solidFill>
                <a:latin typeface="Lexend"/>
                <a:ea typeface="Lexend"/>
                <a:cs typeface="Lexend"/>
                <a:sym typeface="Lexend"/>
              </a:rPr>
              <a:t>(10-49 employees, &lt;$500k AR), low-income to middle class </a:t>
            </a:r>
            <a:r>
              <a:rPr lang="en" sz="1100" b="1">
                <a:solidFill>
                  <a:schemeClr val="dk1"/>
                </a:solidFill>
                <a:latin typeface="Lexend"/>
                <a:ea typeface="Lexend"/>
                <a:cs typeface="Lexend"/>
                <a:sym typeface="Lexend"/>
              </a:rPr>
              <a:t>individuals and families</a:t>
            </a:r>
            <a:r>
              <a:rPr lang="en" sz="1100">
                <a:solidFill>
                  <a:schemeClr val="dk1"/>
                </a:solidFill>
                <a:latin typeface="Lexend"/>
                <a:ea typeface="Lexend"/>
                <a:cs typeface="Lexend"/>
                <a:sym typeface="Lexend"/>
              </a:rPr>
              <a:t>.</a:t>
            </a:r>
            <a:endParaRPr sz="1100">
              <a:solidFill>
                <a:schemeClr val="dk1"/>
              </a:solidFill>
              <a:latin typeface="Lexend"/>
              <a:ea typeface="Lexend"/>
              <a:cs typeface="Lexend"/>
              <a:sym typeface="Lexend"/>
            </a:endParaRPr>
          </a:p>
          <a:p>
            <a:pPr marL="0" lvl="0" indent="0" algn="ctr" rtl="0">
              <a:spcBef>
                <a:spcPts val="0"/>
              </a:spcBef>
              <a:spcAft>
                <a:spcPts val="0"/>
              </a:spcAft>
              <a:buNone/>
            </a:pPr>
            <a:r>
              <a:rPr lang="en" sz="1500">
                <a:solidFill>
                  <a:schemeClr val="dk1"/>
                </a:solidFill>
                <a:latin typeface="Lexend"/>
                <a:ea typeface="Lexend"/>
                <a:cs typeface="Lexend"/>
                <a:sym typeface="Lexend"/>
              </a:rPr>
              <a:t> </a:t>
            </a:r>
            <a:endParaRPr sz="1800">
              <a:solidFill>
                <a:schemeClr val="dk1"/>
              </a:solidFill>
            </a:endParaRPr>
          </a:p>
        </p:txBody>
      </p:sp>
      <p:sp>
        <p:nvSpPr>
          <p:cNvPr id="72" name="Google Shape;72;p15"/>
          <p:cNvSpPr/>
          <p:nvPr/>
        </p:nvSpPr>
        <p:spPr>
          <a:xfrm>
            <a:off x="760438" y="993725"/>
            <a:ext cx="2845200" cy="825000"/>
          </a:xfrm>
          <a:prstGeom prst="roundRect">
            <a:avLst>
              <a:gd name="adj" fmla="val 12102"/>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latin typeface="Lexend"/>
                <a:ea typeface="Lexend"/>
                <a:cs typeface="Lexend"/>
                <a:sym typeface="Lexend"/>
              </a:rPr>
              <a:t>The firm serves both</a:t>
            </a:r>
            <a:r>
              <a:rPr lang="en" sz="1100" b="1">
                <a:solidFill>
                  <a:schemeClr val="dk1"/>
                </a:solidFill>
                <a:latin typeface="Lexend"/>
                <a:ea typeface="Lexend"/>
                <a:cs typeface="Lexend"/>
                <a:sym typeface="Lexend"/>
              </a:rPr>
              <a:t> B-B and B-C</a:t>
            </a:r>
            <a:r>
              <a:rPr lang="en" sz="1100">
                <a:solidFill>
                  <a:schemeClr val="dk1"/>
                </a:solidFill>
                <a:latin typeface="Lexend"/>
                <a:ea typeface="Lexend"/>
                <a:cs typeface="Lexend"/>
                <a:sym typeface="Lexend"/>
              </a:rPr>
              <a:t> in terms of business bookkeeping, personal taxes, and familial taxes.</a:t>
            </a:r>
            <a:endParaRPr sz="1100">
              <a:solidFill>
                <a:schemeClr val="dk1"/>
              </a:solidFill>
              <a:latin typeface="Lexend"/>
              <a:ea typeface="Lexend"/>
              <a:cs typeface="Lexend"/>
              <a:sym typeface="Lexend"/>
            </a:endParaRPr>
          </a:p>
        </p:txBody>
      </p:sp>
      <p:sp>
        <p:nvSpPr>
          <p:cNvPr id="73" name="Google Shape;73;p15"/>
          <p:cNvSpPr/>
          <p:nvPr/>
        </p:nvSpPr>
        <p:spPr>
          <a:xfrm>
            <a:off x="760438" y="4058900"/>
            <a:ext cx="2845200" cy="825000"/>
          </a:xfrm>
          <a:prstGeom prst="roundRect">
            <a:avLst>
              <a:gd name="adj" fmla="val 954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solidFill>
                <a:schemeClr val="dk1"/>
              </a:solidFill>
              <a:latin typeface="Lexend"/>
              <a:ea typeface="Lexend"/>
              <a:cs typeface="Lexend"/>
              <a:sym typeface="Lexend"/>
            </a:endParaRPr>
          </a:p>
          <a:p>
            <a:pPr marL="0" lvl="0" indent="0" algn="ctr" rtl="0">
              <a:spcBef>
                <a:spcPts val="0"/>
              </a:spcBef>
              <a:spcAft>
                <a:spcPts val="0"/>
              </a:spcAft>
              <a:buNone/>
            </a:pPr>
            <a:r>
              <a:rPr lang="en" sz="1100" b="1">
                <a:solidFill>
                  <a:schemeClr val="dk1"/>
                </a:solidFill>
                <a:latin typeface="Lexend"/>
                <a:ea typeface="Lexend"/>
                <a:cs typeface="Lexend"/>
                <a:sym typeface="Lexend"/>
              </a:rPr>
              <a:t>Clients </a:t>
            </a:r>
            <a:r>
              <a:rPr lang="en" sz="1100">
                <a:solidFill>
                  <a:schemeClr val="dk1"/>
                </a:solidFill>
                <a:latin typeface="Lexend"/>
                <a:ea typeface="Lexend"/>
                <a:cs typeface="Lexend"/>
                <a:sym typeface="Lexend"/>
              </a:rPr>
              <a:t>have a basic to intermediate understanding of financial knowledge.</a:t>
            </a:r>
            <a:endParaRPr sz="1100">
              <a:solidFill>
                <a:schemeClr val="dk1"/>
              </a:solidFill>
              <a:latin typeface="Lexend"/>
              <a:ea typeface="Lexend"/>
              <a:cs typeface="Lexend"/>
              <a:sym typeface="Lexend"/>
            </a:endParaRPr>
          </a:p>
          <a:p>
            <a:pPr marL="0" lvl="0" indent="0" algn="ctr" rtl="0">
              <a:spcBef>
                <a:spcPts val="0"/>
              </a:spcBef>
              <a:spcAft>
                <a:spcPts val="0"/>
              </a:spcAft>
              <a:buNone/>
            </a:pPr>
            <a:r>
              <a:rPr lang="en" sz="1500">
                <a:solidFill>
                  <a:schemeClr val="dk1"/>
                </a:solidFill>
                <a:latin typeface="Lexend"/>
                <a:ea typeface="Lexend"/>
                <a:cs typeface="Lexend"/>
                <a:sym typeface="Lexend"/>
              </a:rPr>
              <a:t> </a:t>
            </a:r>
            <a:endParaRPr sz="1800">
              <a:solidFill>
                <a:schemeClr val="dk1"/>
              </a:solidFill>
            </a:endParaRPr>
          </a:p>
        </p:txBody>
      </p:sp>
      <p:pic>
        <p:nvPicPr>
          <p:cNvPr id="74" name="Google Shape;74;p15"/>
          <p:cNvPicPr preferRelativeResize="0"/>
          <p:nvPr/>
        </p:nvPicPr>
        <p:blipFill>
          <a:blip r:embed="rId3">
            <a:alphaModFix/>
          </a:blip>
          <a:stretch>
            <a:fillRect/>
          </a:stretch>
        </p:blipFill>
        <p:spPr>
          <a:xfrm>
            <a:off x="4712400" y="1168630"/>
            <a:ext cx="2673600" cy="3292800"/>
          </a:xfrm>
          <a:prstGeom prst="roundRect">
            <a:avLst>
              <a:gd name="adj" fmla="val 16667"/>
            </a:avLst>
          </a:prstGeom>
          <a:noFill/>
          <a:ln w="28575" cap="flat" cmpd="sng">
            <a:solidFill>
              <a:srgbClr val="274E13"/>
            </a:solidFill>
            <a:prstDash val="solid"/>
            <a:round/>
            <a:headEnd type="none" w="sm" len="sm"/>
            <a:tailEnd type="none" w="sm" len="sm"/>
          </a:ln>
        </p:spPr>
      </p:pic>
      <p:sp>
        <p:nvSpPr>
          <p:cNvPr id="75" name="Google Shape;75;p15"/>
          <p:cNvSpPr/>
          <p:nvPr/>
        </p:nvSpPr>
        <p:spPr>
          <a:xfrm>
            <a:off x="7005063" y="2200100"/>
            <a:ext cx="1314000" cy="455700"/>
          </a:xfrm>
          <a:prstGeom prst="roundRect">
            <a:avLst>
              <a:gd name="adj" fmla="val 16667"/>
            </a:avLst>
          </a:prstGeom>
          <a:solidFill>
            <a:srgbClr val="A5E2E1"/>
          </a:solidFill>
          <a:ln w="38100" cap="flat" cmpd="sng">
            <a:solidFill>
              <a:srgbClr val="0D623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80000"/>
              </a:lnSpc>
              <a:spcBef>
                <a:spcPts val="0"/>
              </a:spcBef>
              <a:spcAft>
                <a:spcPts val="0"/>
              </a:spcAft>
              <a:buClr>
                <a:schemeClr val="dk1"/>
              </a:buClr>
              <a:buSzPts val="1100"/>
              <a:buFont typeface="Arial"/>
              <a:buNone/>
            </a:pPr>
            <a:r>
              <a:rPr lang="en" sz="1000" b="1">
                <a:solidFill>
                  <a:schemeClr val="dk1"/>
                </a:solidFill>
                <a:latin typeface="Lexend"/>
                <a:ea typeface="Lexend"/>
                <a:cs typeface="Lexend"/>
                <a:sym typeface="Lexend"/>
              </a:rPr>
              <a:t>Dual city focus</a:t>
            </a:r>
            <a:endParaRPr sz="1000" b="1">
              <a:solidFill>
                <a:schemeClr val="dk1"/>
              </a:solidFill>
              <a:latin typeface="Lexend"/>
              <a:ea typeface="Lexend"/>
              <a:cs typeface="Lexend"/>
              <a:sym typeface="Lexend"/>
            </a:endParaRPr>
          </a:p>
        </p:txBody>
      </p:sp>
      <p:sp>
        <p:nvSpPr>
          <p:cNvPr id="76" name="Google Shape;76;p15"/>
          <p:cNvSpPr/>
          <p:nvPr/>
        </p:nvSpPr>
        <p:spPr>
          <a:xfrm>
            <a:off x="5492800" y="2683775"/>
            <a:ext cx="1237500" cy="3534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7" name="Google Shape;77;p15"/>
          <p:cNvSpPr/>
          <p:nvPr/>
        </p:nvSpPr>
        <p:spPr>
          <a:xfrm>
            <a:off x="5683875" y="1366600"/>
            <a:ext cx="1237500" cy="3534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78" name="Google Shape;78;p15"/>
          <p:cNvCxnSpPr>
            <a:stCxn id="77" idx="3"/>
            <a:endCxn id="75" idx="0"/>
          </p:cNvCxnSpPr>
          <p:nvPr/>
        </p:nvCxnSpPr>
        <p:spPr>
          <a:xfrm>
            <a:off x="6921375" y="1543300"/>
            <a:ext cx="740700" cy="656700"/>
          </a:xfrm>
          <a:prstGeom prst="straightConnector1">
            <a:avLst/>
          </a:prstGeom>
          <a:noFill/>
          <a:ln w="28575" cap="flat" cmpd="sng">
            <a:solidFill>
              <a:schemeClr val="dk2"/>
            </a:solidFill>
            <a:prstDash val="solid"/>
            <a:round/>
            <a:headEnd type="none" w="med" len="med"/>
            <a:tailEnd type="none" w="med" len="med"/>
          </a:ln>
        </p:spPr>
      </p:cxnSp>
      <p:cxnSp>
        <p:nvCxnSpPr>
          <p:cNvPr id="79" name="Google Shape;79;p15"/>
          <p:cNvCxnSpPr>
            <a:stCxn id="76" idx="3"/>
            <a:endCxn id="75" idx="2"/>
          </p:cNvCxnSpPr>
          <p:nvPr/>
        </p:nvCxnSpPr>
        <p:spPr>
          <a:xfrm rot="10800000" flipH="1">
            <a:off x="6730300" y="2655875"/>
            <a:ext cx="931800" cy="204600"/>
          </a:xfrm>
          <a:prstGeom prst="straightConnector1">
            <a:avLst/>
          </a:prstGeom>
          <a:noFill/>
          <a:ln w="28575" cap="flat" cmpd="sng">
            <a:solidFill>
              <a:schemeClr val="dk2"/>
            </a:solidFill>
            <a:prstDash val="solid"/>
            <a:round/>
            <a:headEnd type="none" w="med" len="med"/>
            <a:tailEnd type="non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D623D"/>
        </a:solidFill>
        <a:effectLst/>
      </p:bgPr>
    </p:bg>
    <p:spTree>
      <p:nvGrpSpPr>
        <p:cNvPr id="1" name="Shape 83"/>
        <p:cNvGrpSpPr/>
        <p:nvPr/>
      </p:nvGrpSpPr>
      <p:grpSpPr>
        <a:xfrm>
          <a:off x="0" y="0"/>
          <a:ext cx="0" cy="0"/>
          <a:chOff x="0" y="0"/>
          <a:chExt cx="0" cy="0"/>
        </a:xfrm>
      </p:grpSpPr>
      <p:sp>
        <p:nvSpPr>
          <p:cNvPr id="84" name="Google Shape;84;p16"/>
          <p:cNvSpPr/>
          <p:nvPr/>
        </p:nvSpPr>
        <p:spPr>
          <a:xfrm>
            <a:off x="6019000" y="1719850"/>
            <a:ext cx="3120000" cy="2322300"/>
          </a:xfrm>
          <a:prstGeom prst="ellipse">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lt1"/>
              </a:solidFill>
              <a:latin typeface="Lexend"/>
              <a:ea typeface="Lexend"/>
              <a:cs typeface="Lexend"/>
              <a:sym typeface="Lexend"/>
            </a:endParaRPr>
          </a:p>
          <a:p>
            <a:pPr marL="0" lvl="0" indent="0" algn="ctr" rtl="0">
              <a:spcBef>
                <a:spcPts val="0"/>
              </a:spcBef>
              <a:spcAft>
                <a:spcPts val="0"/>
              </a:spcAft>
              <a:buNone/>
            </a:pPr>
            <a:r>
              <a:rPr lang="en" sz="4000" b="1">
                <a:solidFill>
                  <a:schemeClr val="lt1"/>
                </a:solidFill>
                <a:latin typeface="Lexend"/>
                <a:ea typeface="Lexend"/>
                <a:cs typeface="Lexend"/>
                <a:sym typeface="Lexend"/>
              </a:rPr>
              <a:t>$50.9M</a:t>
            </a:r>
            <a:endParaRPr sz="4000" b="1">
              <a:solidFill>
                <a:schemeClr val="lt1"/>
              </a:solidFill>
              <a:latin typeface="Lexend"/>
              <a:ea typeface="Lexend"/>
              <a:cs typeface="Lexend"/>
              <a:sym typeface="Lexend"/>
            </a:endParaRPr>
          </a:p>
          <a:p>
            <a:pPr marL="0" lvl="0" indent="0" algn="ctr" rtl="0">
              <a:spcBef>
                <a:spcPts val="0"/>
              </a:spcBef>
              <a:spcAft>
                <a:spcPts val="0"/>
              </a:spcAft>
              <a:buNone/>
            </a:pPr>
            <a:endParaRPr sz="500" b="1">
              <a:solidFill>
                <a:schemeClr val="lt1"/>
              </a:solidFill>
              <a:latin typeface="Lexend"/>
              <a:ea typeface="Lexend"/>
              <a:cs typeface="Lexend"/>
              <a:sym typeface="Lexend"/>
            </a:endParaRPr>
          </a:p>
          <a:p>
            <a:pPr marL="0" lvl="0" indent="0" algn="ctr" rtl="0">
              <a:spcBef>
                <a:spcPts val="0"/>
              </a:spcBef>
              <a:spcAft>
                <a:spcPts val="0"/>
              </a:spcAft>
              <a:buNone/>
            </a:pPr>
            <a:r>
              <a:rPr lang="en" sz="1000" b="1">
                <a:solidFill>
                  <a:schemeClr val="lt1"/>
                </a:solidFill>
                <a:latin typeface="Lexend"/>
                <a:ea typeface="Lexend"/>
                <a:cs typeface="Lexend"/>
                <a:sym typeface="Lexend"/>
              </a:rPr>
              <a:t>ESTIMATED ANNUAL MARKET POTENTIAL </a:t>
            </a:r>
            <a:endParaRPr sz="1000" b="1">
              <a:solidFill>
                <a:schemeClr val="lt1"/>
              </a:solidFill>
              <a:latin typeface="Lexend"/>
              <a:ea typeface="Lexend"/>
              <a:cs typeface="Lexend"/>
              <a:sym typeface="Lexend"/>
            </a:endParaRPr>
          </a:p>
          <a:p>
            <a:pPr marL="0" lvl="0" indent="0" algn="ctr" rtl="0">
              <a:spcBef>
                <a:spcPts val="0"/>
              </a:spcBef>
              <a:spcAft>
                <a:spcPts val="0"/>
              </a:spcAft>
              <a:buNone/>
            </a:pPr>
            <a:endParaRPr>
              <a:solidFill>
                <a:schemeClr val="lt1"/>
              </a:solidFill>
            </a:endParaRPr>
          </a:p>
        </p:txBody>
      </p:sp>
      <p:sp>
        <p:nvSpPr>
          <p:cNvPr id="85" name="Google Shape;85;p16"/>
          <p:cNvSpPr txBox="1"/>
          <p:nvPr/>
        </p:nvSpPr>
        <p:spPr>
          <a:xfrm>
            <a:off x="543600" y="782900"/>
            <a:ext cx="84999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chemeClr val="lt1"/>
                </a:solidFill>
                <a:latin typeface="Lexend"/>
                <a:ea typeface="Lexend"/>
                <a:cs typeface="Lexend"/>
                <a:sym typeface="Lexend"/>
              </a:rPr>
              <a:t>29% of 99k</a:t>
            </a:r>
            <a:r>
              <a:rPr lang="en" sz="1600">
                <a:solidFill>
                  <a:schemeClr val="lt1"/>
                </a:solidFill>
                <a:latin typeface="Lexend"/>
                <a:ea typeface="Lexend"/>
                <a:cs typeface="Lexend"/>
                <a:sym typeface="Lexend"/>
              </a:rPr>
              <a:t> small businesses in Indianapolis and South Bend use accountants.</a:t>
            </a:r>
            <a:endParaRPr sz="1600">
              <a:solidFill>
                <a:schemeClr val="lt1"/>
              </a:solidFill>
              <a:latin typeface="Lexend"/>
              <a:ea typeface="Lexend"/>
              <a:cs typeface="Lexend"/>
              <a:sym typeface="Lexend"/>
            </a:endParaRPr>
          </a:p>
        </p:txBody>
      </p:sp>
      <p:sp>
        <p:nvSpPr>
          <p:cNvPr id="86" name="Google Shape;86;p16"/>
          <p:cNvSpPr/>
          <p:nvPr/>
        </p:nvSpPr>
        <p:spPr>
          <a:xfrm>
            <a:off x="3598952" y="1899550"/>
            <a:ext cx="1962900" cy="1962900"/>
          </a:xfrm>
          <a:prstGeom prst="ellipse">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b="1">
              <a:solidFill>
                <a:schemeClr val="lt1"/>
              </a:solidFill>
              <a:latin typeface="Lexend"/>
              <a:ea typeface="Lexend"/>
              <a:cs typeface="Lexend"/>
              <a:sym typeface="Lexend"/>
            </a:endParaRPr>
          </a:p>
          <a:p>
            <a:pPr marL="0" lvl="0" indent="0" algn="ctr" rtl="0">
              <a:spcBef>
                <a:spcPts val="0"/>
              </a:spcBef>
              <a:spcAft>
                <a:spcPts val="0"/>
              </a:spcAft>
              <a:buNone/>
            </a:pPr>
            <a:r>
              <a:rPr lang="en" sz="3600" b="1">
                <a:solidFill>
                  <a:schemeClr val="lt1"/>
                </a:solidFill>
                <a:latin typeface="Lexend"/>
                <a:ea typeface="Lexend"/>
                <a:cs typeface="Lexend"/>
                <a:sym typeface="Lexend"/>
              </a:rPr>
              <a:t>$1.7k</a:t>
            </a:r>
            <a:endParaRPr sz="3600" b="1">
              <a:solidFill>
                <a:schemeClr val="lt1"/>
              </a:solidFill>
              <a:latin typeface="Lexend"/>
              <a:ea typeface="Lexend"/>
              <a:cs typeface="Lexend"/>
              <a:sym typeface="Lexend"/>
            </a:endParaRPr>
          </a:p>
          <a:p>
            <a:pPr marL="0" lvl="0" indent="0" algn="ctr" rtl="0">
              <a:spcBef>
                <a:spcPts val="0"/>
              </a:spcBef>
              <a:spcAft>
                <a:spcPts val="0"/>
              </a:spcAft>
              <a:buClr>
                <a:schemeClr val="dk1"/>
              </a:buClr>
              <a:buSzPts val="1100"/>
              <a:buFont typeface="Arial"/>
              <a:buNone/>
            </a:pPr>
            <a:endParaRPr sz="700" b="1">
              <a:solidFill>
                <a:schemeClr val="lt1"/>
              </a:solidFill>
              <a:latin typeface="Lexend"/>
              <a:ea typeface="Lexend"/>
              <a:cs typeface="Lexend"/>
              <a:sym typeface="Lexend"/>
            </a:endParaRPr>
          </a:p>
          <a:p>
            <a:pPr marL="0" lvl="0" indent="0" algn="ctr" rtl="0">
              <a:spcBef>
                <a:spcPts val="0"/>
              </a:spcBef>
              <a:spcAft>
                <a:spcPts val="0"/>
              </a:spcAft>
              <a:buClr>
                <a:schemeClr val="dk1"/>
              </a:buClr>
              <a:buSzPts val="1100"/>
              <a:buFont typeface="Arial"/>
              <a:buNone/>
            </a:pPr>
            <a:r>
              <a:rPr lang="en" sz="1000" b="1">
                <a:solidFill>
                  <a:schemeClr val="lt1"/>
                </a:solidFill>
                <a:latin typeface="Lexend"/>
                <a:ea typeface="Lexend"/>
                <a:cs typeface="Lexend"/>
                <a:sym typeface="Lexend"/>
              </a:rPr>
              <a:t>AAS on Accounting Services</a:t>
            </a:r>
            <a:endParaRPr sz="1000" b="1">
              <a:solidFill>
                <a:schemeClr val="lt1"/>
              </a:solidFill>
              <a:latin typeface="Lexend"/>
              <a:ea typeface="Lexend"/>
              <a:cs typeface="Lexend"/>
              <a:sym typeface="Lexend"/>
            </a:endParaRPr>
          </a:p>
          <a:p>
            <a:pPr marL="0" lvl="0" indent="0" algn="ctr" rtl="0">
              <a:spcBef>
                <a:spcPts val="0"/>
              </a:spcBef>
              <a:spcAft>
                <a:spcPts val="0"/>
              </a:spcAft>
              <a:buNone/>
            </a:pPr>
            <a:endParaRPr sz="2400" b="1">
              <a:solidFill>
                <a:schemeClr val="lt1"/>
              </a:solidFill>
              <a:latin typeface="Lexend"/>
              <a:ea typeface="Lexend"/>
              <a:cs typeface="Lexend"/>
              <a:sym typeface="Lexend"/>
            </a:endParaRPr>
          </a:p>
        </p:txBody>
      </p:sp>
      <p:sp>
        <p:nvSpPr>
          <p:cNvPr id="87" name="Google Shape;87;p16"/>
          <p:cNvSpPr/>
          <p:nvPr/>
        </p:nvSpPr>
        <p:spPr>
          <a:xfrm>
            <a:off x="741202" y="1899550"/>
            <a:ext cx="1962900" cy="19629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600" b="1">
              <a:solidFill>
                <a:srgbClr val="0D623D"/>
              </a:solidFill>
              <a:latin typeface="Lexend"/>
              <a:ea typeface="Lexend"/>
              <a:cs typeface="Lexend"/>
              <a:sym typeface="Lexend"/>
            </a:endParaRPr>
          </a:p>
          <a:p>
            <a:pPr marL="0" lvl="0" indent="0" algn="ctr" rtl="0">
              <a:spcBef>
                <a:spcPts val="0"/>
              </a:spcBef>
              <a:spcAft>
                <a:spcPts val="0"/>
              </a:spcAft>
              <a:buClr>
                <a:schemeClr val="dk1"/>
              </a:buClr>
              <a:buSzPts val="1100"/>
              <a:buFont typeface="Arial"/>
              <a:buNone/>
            </a:pPr>
            <a:r>
              <a:rPr lang="en" sz="4000" b="1">
                <a:solidFill>
                  <a:srgbClr val="0D623D"/>
                </a:solidFill>
                <a:latin typeface="Lexend"/>
                <a:ea typeface="Lexend"/>
                <a:cs typeface="Lexend"/>
                <a:sym typeface="Lexend"/>
              </a:rPr>
              <a:t>29K</a:t>
            </a:r>
            <a:endParaRPr sz="1000" b="1">
              <a:solidFill>
                <a:srgbClr val="0D623D"/>
              </a:solidFill>
              <a:latin typeface="Lexend"/>
              <a:ea typeface="Lexend"/>
              <a:cs typeface="Lexend"/>
              <a:sym typeface="Lexend"/>
            </a:endParaRPr>
          </a:p>
          <a:p>
            <a:pPr marL="0" lvl="0" indent="0" algn="ctr" rtl="0">
              <a:spcBef>
                <a:spcPts val="0"/>
              </a:spcBef>
              <a:spcAft>
                <a:spcPts val="0"/>
              </a:spcAft>
              <a:buClr>
                <a:schemeClr val="dk1"/>
              </a:buClr>
              <a:buSzPts val="1100"/>
              <a:buFont typeface="Arial"/>
              <a:buNone/>
            </a:pPr>
            <a:endParaRPr sz="500" b="1">
              <a:solidFill>
                <a:srgbClr val="0D623D"/>
              </a:solidFill>
              <a:latin typeface="Lexend"/>
              <a:ea typeface="Lexend"/>
              <a:cs typeface="Lexend"/>
              <a:sym typeface="Lexend"/>
            </a:endParaRPr>
          </a:p>
          <a:p>
            <a:pPr marL="0" lvl="0" indent="0" algn="ctr" rtl="0">
              <a:spcBef>
                <a:spcPts val="0"/>
              </a:spcBef>
              <a:spcAft>
                <a:spcPts val="0"/>
              </a:spcAft>
              <a:buClr>
                <a:schemeClr val="dk1"/>
              </a:buClr>
              <a:buSzPts val="1100"/>
              <a:buFont typeface="Arial"/>
              <a:buNone/>
            </a:pPr>
            <a:r>
              <a:rPr lang="en" sz="1000" b="1">
                <a:solidFill>
                  <a:srgbClr val="0D623D"/>
                </a:solidFill>
                <a:latin typeface="Lexend"/>
                <a:ea typeface="Lexend"/>
                <a:cs typeface="Lexend"/>
                <a:sym typeface="Lexend"/>
              </a:rPr>
              <a:t>SMALL BUSINESSES</a:t>
            </a:r>
            <a:endParaRPr sz="1000" b="1">
              <a:solidFill>
                <a:srgbClr val="0D623D"/>
              </a:solidFill>
              <a:latin typeface="Lexend"/>
              <a:ea typeface="Lexend"/>
              <a:cs typeface="Lexend"/>
              <a:sym typeface="Lexend"/>
            </a:endParaRPr>
          </a:p>
          <a:p>
            <a:pPr marL="0" lvl="0" indent="0" algn="ctr" rtl="0">
              <a:spcBef>
                <a:spcPts val="0"/>
              </a:spcBef>
              <a:spcAft>
                <a:spcPts val="0"/>
              </a:spcAft>
              <a:buNone/>
            </a:pPr>
            <a:endParaRPr>
              <a:solidFill>
                <a:srgbClr val="0D623D"/>
              </a:solidFill>
            </a:endParaRPr>
          </a:p>
        </p:txBody>
      </p:sp>
      <p:sp>
        <p:nvSpPr>
          <p:cNvPr id="88" name="Google Shape;88;p16"/>
          <p:cNvSpPr/>
          <p:nvPr/>
        </p:nvSpPr>
        <p:spPr>
          <a:xfrm>
            <a:off x="543600" y="3862450"/>
            <a:ext cx="2379600" cy="919200"/>
          </a:xfrm>
          <a:prstGeom prst="roundRect">
            <a:avLst>
              <a:gd name="adj" fmla="val 0"/>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i="1">
                <a:solidFill>
                  <a:schemeClr val="lt1"/>
                </a:solidFill>
                <a:latin typeface="Lexend"/>
                <a:ea typeface="Lexend"/>
                <a:cs typeface="Lexend"/>
                <a:sym typeface="Lexend"/>
              </a:rPr>
              <a:t>29k small businesses is a combined total of those in Indianapolis and South Bend that use external accountants.</a:t>
            </a:r>
            <a:endParaRPr sz="1000" i="1">
              <a:solidFill>
                <a:schemeClr val="lt1"/>
              </a:solidFill>
              <a:latin typeface="Lexend"/>
              <a:ea typeface="Lexend"/>
              <a:cs typeface="Lexend"/>
              <a:sym typeface="Lexend"/>
            </a:endParaRPr>
          </a:p>
        </p:txBody>
      </p:sp>
      <p:sp>
        <p:nvSpPr>
          <p:cNvPr id="89" name="Google Shape;89;p16"/>
          <p:cNvSpPr txBox="1"/>
          <p:nvPr/>
        </p:nvSpPr>
        <p:spPr>
          <a:xfrm>
            <a:off x="2050350" y="183150"/>
            <a:ext cx="5486400" cy="404100"/>
          </a:xfrm>
          <a:prstGeom prst="rect">
            <a:avLst/>
          </a:prstGeom>
          <a:noFill/>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Clr>
                <a:schemeClr val="dk1"/>
              </a:buClr>
              <a:buSzPts val="1100"/>
              <a:buFont typeface="Arial"/>
              <a:buNone/>
            </a:pPr>
            <a:r>
              <a:rPr lang="en" sz="2100" b="1">
                <a:solidFill>
                  <a:schemeClr val="lt1"/>
                </a:solidFill>
                <a:latin typeface="Lexend"/>
                <a:ea typeface="Lexend"/>
                <a:cs typeface="Lexend"/>
                <a:sym typeface="Lexend"/>
              </a:rPr>
              <a:t>MARKET SIZE AND POTENTIAL</a:t>
            </a:r>
            <a:endParaRPr sz="2100" b="1">
              <a:solidFill>
                <a:schemeClr val="lt1"/>
              </a:solidFill>
              <a:latin typeface="Lexend"/>
              <a:ea typeface="Lexend"/>
              <a:cs typeface="Lexend"/>
              <a:sym typeface="Lexend"/>
            </a:endParaRPr>
          </a:p>
          <a:p>
            <a:pPr marL="0" lvl="0" indent="0" algn="ctr" rtl="0">
              <a:lnSpc>
                <a:spcPct val="80000"/>
              </a:lnSpc>
              <a:spcBef>
                <a:spcPts val="0"/>
              </a:spcBef>
              <a:spcAft>
                <a:spcPts val="0"/>
              </a:spcAft>
              <a:buNone/>
            </a:pPr>
            <a:endParaRPr sz="2100" b="1">
              <a:solidFill>
                <a:schemeClr val="lt1"/>
              </a:solidFill>
              <a:latin typeface="Lexend"/>
              <a:ea typeface="Lexend"/>
              <a:cs typeface="Lexend"/>
              <a:sym typeface="Lexend"/>
            </a:endParaRPr>
          </a:p>
        </p:txBody>
      </p:sp>
      <p:sp>
        <p:nvSpPr>
          <p:cNvPr id="90" name="Google Shape;90;p16"/>
          <p:cNvSpPr/>
          <p:nvPr/>
        </p:nvSpPr>
        <p:spPr>
          <a:xfrm>
            <a:off x="3266250" y="3798000"/>
            <a:ext cx="2628300" cy="919200"/>
          </a:xfrm>
          <a:prstGeom prst="roundRect">
            <a:avLst>
              <a:gd name="adj" fmla="val 0"/>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i="1">
                <a:solidFill>
                  <a:schemeClr val="lt1"/>
                </a:solidFill>
                <a:latin typeface="Lexend"/>
                <a:ea typeface="Lexend"/>
                <a:cs typeface="Lexend"/>
                <a:sym typeface="Lexend"/>
              </a:rPr>
              <a:t>Estimated AAS (Average Annual Spending) on accounting services per small business. </a:t>
            </a:r>
            <a:endParaRPr sz="1000" i="1">
              <a:solidFill>
                <a:schemeClr val="lt1"/>
              </a:solidFill>
              <a:latin typeface="Lexend"/>
              <a:ea typeface="Lexend"/>
              <a:cs typeface="Lexend"/>
              <a:sym typeface="Lexend"/>
            </a:endParaRPr>
          </a:p>
        </p:txBody>
      </p:sp>
      <p:sp>
        <p:nvSpPr>
          <p:cNvPr id="91" name="Google Shape;91;p16"/>
          <p:cNvSpPr txBox="1"/>
          <p:nvPr/>
        </p:nvSpPr>
        <p:spPr>
          <a:xfrm>
            <a:off x="3160525" y="2670200"/>
            <a:ext cx="515400" cy="4041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3600" b="1">
                <a:solidFill>
                  <a:schemeClr val="lt1"/>
                </a:solidFill>
                <a:latin typeface="Lexend"/>
                <a:ea typeface="Lexend"/>
                <a:cs typeface="Lexend"/>
                <a:sym typeface="Lexend"/>
              </a:rPr>
              <a:t>X</a:t>
            </a:r>
            <a:endParaRPr sz="3600" b="1">
              <a:solidFill>
                <a:srgbClr val="FFFFFF"/>
              </a:solidFill>
              <a:latin typeface="Lexend"/>
              <a:ea typeface="Lexend"/>
              <a:cs typeface="Lexend"/>
              <a:sym typeface="Lexend"/>
            </a:endParaRPr>
          </a:p>
        </p:txBody>
      </p:sp>
      <p:cxnSp>
        <p:nvCxnSpPr>
          <p:cNvPr id="92" name="Google Shape;92;p16"/>
          <p:cNvCxnSpPr/>
          <p:nvPr/>
        </p:nvCxnSpPr>
        <p:spPr>
          <a:xfrm rot="10800000" flipH="1">
            <a:off x="5485652" y="2872300"/>
            <a:ext cx="922500" cy="8700"/>
          </a:xfrm>
          <a:prstGeom prst="straightConnector1">
            <a:avLst/>
          </a:prstGeom>
          <a:noFill/>
          <a:ln w="38100" cap="flat" cmpd="sng">
            <a:solidFill>
              <a:schemeClr val="lt1"/>
            </a:solidFill>
            <a:prstDash val="solid"/>
            <a:round/>
            <a:headEnd type="none" w="med" len="med"/>
            <a:tailEnd type="triangl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D623D"/>
        </a:solidFill>
        <a:effectLst/>
      </p:bgPr>
    </p:bg>
    <p:spTree>
      <p:nvGrpSpPr>
        <p:cNvPr id="1" name="Shape 96"/>
        <p:cNvGrpSpPr/>
        <p:nvPr/>
      </p:nvGrpSpPr>
      <p:grpSpPr>
        <a:xfrm>
          <a:off x="0" y="0"/>
          <a:ext cx="0" cy="0"/>
          <a:chOff x="0" y="0"/>
          <a:chExt cx="0" cy="0"/>
        </a:xfrm>
      </p:grpSpPr>
      <p:sp>
        <p:nvSpPr>
          <p:cNvPr id="97" name="Google Shape;97;p17"/>
          <p:cNvSpPr txBox="1"/>
          <p:nvPr/>
        </p:nvSpPr>
        <p:spPr>
          <a:xfrm>
            <a:off x="1286550" y="173825"/>
            <a:ext cx="6570900" cy="404100"/>
          </a:xfrm>
          <a:prstGeom prst="rect">
            <a:avLst/>
          </a:prstGeom>
          <a:noFill/>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None/>
            </a:pPr>
            <a:r>
              <a:rPr lang="en" sz="2100" b="1">
                <a:solidFill>
                  <a:srgbClr val="FFFFFF"/>
                </a:solidFill>
                <a:latin typeface="Lexend"/>
                <a:ea typeface="Lexend"/>
                <a:cs typeface="Lexend"/>
                <a:sym typeface="Lexend"/>
              </a:rPr>
              <a:t>CUSTOMER BUYING PROCESS</a:t>
            </a:r>
            <a:endParaRPr sz="2100" b="1">
              <a:solidFill>
                <a:srgbClr val="FFFFFF"/>
              </a:solidFill>
              <a:latin typeface="Lexend"/>
              <a:ea typeface="Lexend"/>
              <a:cs typeface="Lexend"/>
              <a:sym typeface="Lexend"/>
            </a:endParaRPr>
          </a:p>
          <a:p>
            <a:pPr marL="0" lvl="0" indent="0" algn="ctr" rtl="0">
              <a:lnSpc>
                <a:spcPct val="80000"/>
              </a:lnSpc>
              <a:spcBef>
                <a:spcPts val="0"/>
              </a:spcBef>
              <a:spcAft>
                <a:spcPts val="0"/>
              </a:spcAft>
              <a:buNone/>
            </a:pPr>
            <a:endParaRPr sz="2100" b="1">
              <a:solidFill>
                <a:srgbClr val="FFFFFF"/>
              </a:solidFill>
              <a:latin typeface="Lexend"/>
              <a:ea typeface="Lexend"/>
              <a:cs typeface="Lexend"/>
              <a:sym typeface="Lexend"/>
            </a:endParaRPr>
          </a:p>
        </p:txBody>
      </p:sp>
      <p:sp>
        <p:nvSpPr>
          <p:cNvPr id="98" name="Google Shape;98;p17"/>
          <p:cNvSpPr/>
          <p:nvPr/>
        </p:nvSpPr>
        <p:spPr>
          <a:xfrm>
            <a:off x="243625" y="1226975"/>
            <a:ext cx="2695200" cy="15858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300" b="1">
              <a:solidFill>
                <a:schemeClr val="lt1"/>
              </a:solidFill>
              <a:latin typeface="Lexend"/>
              <a:ea typeface="Lexend"/>
              <a:cs typeface="Lexend"/>
              <a:sym typeface="Lexend"/>
            </a:endParaRPr>
          </a:p>
          <a:p>
            <a:pPr marL="0" lvl="0" indent="0" algn="ctr" rtl="0">
              <a:spcBef>
                <a:spcPts val="0"/>
              </a:spcBef>
              <a:spcAft>
                <a:spcPts val="0"/>
              </a:spcAft>
              <a:buNone/>
            </a:pPr>
            <a:r>
              <a:rPr lang="en" sz="1700" b="1">
                <a:solidFill>
                  <a:schemeClr val="lt1"/>
                </a:solidFill>
                <a:latin typeface="Lexend"/>
                <a:ea typeface="Lexend"/>
                <a:cs typeface="Lexend"/>
                <a:sym typeface="Lexend"/>
              </a:rPr>
              <a:t>NEED RECOGNITION</a:t>
            </a:r>
            <a:endParaRPr sz="1700" b="1">
              <a:solidFill>
                <a:schemeClr val="lt1"/>
              </a:solidFill>
              <a:latin typeface="Lexend"/>
              <a:ea typeface="Lexend"/>
              <a:cs typeface="Lexend"/>
              <a:sym typeface="Lexend"/>
            </a:endParaRPr>
          </a:p>
          <a:p>
            <a:pPr marL="0" lvl="0" indent="0" algn="ctr" rtl="0">
              <a:spcBef>
                <a:spcPts val="0"/>
              </a:spcBef>
              <a:spcAft>
                <a:spcPts val="0"/>
              </a:spcAft>
              <a:buNone/>
            </a:pPr>
            <a:endParaRPr sz="2300" b="1">
              <a:solidFill>
                <a:schemeClr val="lt1"/>
              </a:solidFill>
              <a:latin typeface="Lexend"/>
              <a:ea typeface="Lexend"/>
              <a:cs typeface="Lexend"/>
              <a:sym typeface="Lexend"/>
            </a:endParaRPr>
          </a:p>
          <a:p>
            <a:pPr marL="0" lvl="0" indent="0" algn="ctr" rtl="0">
              <a:spcBef>
                <a:spcPts val="0"/>
              </a:spcBef>
              <a:spcAft>
                <a:spcPts val="0"/>
              </a:spcAft>
              <a:buNone/>
            </a:pPr>
            <a:endParaRPr sz="1500">
              <a:solidFill>
                <a:schemeClr val="lt1"/>
              </a:solidFill>
              <a:latin typeface="Lexend"/>
              <a:ea typeface="Lexend"/>
              <a:cs typeface="Lexend"/>
              <a:sym typeface="Lexend"/>
            </a:endParaRPr>
          </a:p>
        </p:txBody>
      </p:sp>
      <p:sp>
        <p:nvSpPr>
          <p:cNvPr id="99" name="Google Shape;99;p17"/>
          <p:cNvSpPr/>
          <p:nvPr/>
        </p:nvSpPr>
        <p:spPr>
          <a:xfrm>
            <a:off x="1230175" y="777175"/>
            <a:ext cx="722100" cy="744300"/>
          </a:xfrm>
          <a:prstGeom prst="ellipse">
            <a:avLst/>
          </a:prstGeom>
          <a:solidFill>
            <a:srgbClr val="0D623D"/>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lt1"/>
                </a:solidFill>
                <a:latin typeface="Lexend"/>
                <a:ea typeface="Lexend"/>
                <a:cs typeface="Lexend"/>
                <a:sym typeface="Lexend"/>
              </a:rPr>
              <a:t>1</a:t>
            </a:r>
            <a:endParaRPr sz="2000" b="1">
              <a:solidFill>
                <a:schemeClr val="lt1"/>
              </a:solidFill>
              <a:latin typeface="Lexend"/>
              <a:ea typeface="Lexend"/>
              <a:cs typeface="Lexend"/>
              <a:sym typeface="Lexend"/>
            </a:endParaRPr>
          </a:p>
        </p:txBody>
      </p:sp>
      <p:sp>
        <p:nvSpPr>
          <p:cNvPr id="100" name="Google Shape;100;p17"/>
          <p:cNvSpPr/>
          <p:nvPr/>
        </p:nvSpPr>
        <p:spPr>
          <a:xfrm>
            <a:off x="3224400" y="1226975"/>
            <a:ext cx="2695200" cy="15858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300" b="1">
              <a:solidFill>
                <a:schemeClr val="lt1"/>
              </a:solidFill>
              <a:latin typeface="Lexend"/>
              <a:ea typeface="Lexend"/>
              <a:cs typeface="Lexend"/>
              <a:sym typeface="Lexend"/>
            </a:endParaRPr>
          </a:p>
          <a:p>
            <a:pPr marL="0" lvl="0" indent="0" algn="ctr" rtl="0">
              <a:spcBef>
                <a:spcPts val="0"/>
              </a:spcBef>
              <a:spcAft>
                <a:spcPts val="0"/>
              </a:spcAft>
              <a:buNone/>
            </a:pPr>
            <a:r>
              <a:rPr lang="en" sz="1700" b="1">
                <a:solidFill>
                  <a:schemeClr val="lt1"/>
                </a:solidFill>
                <a:latin typeface="Lexend"/>
                <a:ea typeface="Lexend"/>
                <a:cs typeface="Lexend"/>
                <a:sym typeface="Lexend"/>
              </a:rPr>
              <a:t>INFORMATION SEARCH</a:t>
            </a:r>
            <a:endParaRPr sz="1700" b="1">
              <a:solidFill>
                <a:schemeClr val="lt1"/>
              </a:solidFill>
              <a:latin typeface="Lexend"/>
              <a:ea typeface="Lexend"/>
              <a:cs typeface="Lexend"/>
              <a:sym typeface="Lexend"/>
            </a:endParaRPr>
          </a:p>
          <a:p>
            <a:pPr marL="0" lvl="0" indent="0" algn="ctr" rtl="0">
              <a:spcBef>
                <a:spcPts val="0"/>
              </a:spcBef>
              <a:spcAft>
                <a:spcPts val="0"/>
              </a:spcAft>
              <a:buNone/>
            </a:pPr>
            <a:endParaRPr sz="2300" b="1">
              <a:solidFill>
                <a:schemeClr val="lt1"/>
              </a:solidFill>
              <a:latin typeface="Lexend"/>
              <a:ea typeface="Lexend"/>
              <a:cs typeface="Lexend"/>
              <a:sym typeface="Lexend"/>
            </a:endParaRPr>
          </a:p>
          <a:p>
            <a:pPr marL="0" lvl="0" indent="0" algn="ctr" rtl="0">
              <a:spcBef>
                <a:spcPts val="0"/>
              </a:spcBef>
              <a:spcAft>
                <a:spcPts val="0"/>
              </a:spcAft>
              <a:buNone/>
            </a:pPr>
            <a:endParaRPr sz="1500">
              <a:solidFill>
                <a:schemeClr val="lt1"/>
              </a:solidFill>
              <a:latin typeface="Lexend"/>
              <a:ea typeface="Lexend"/>
              <a:cs typeface="Lexend"/>
              <a:sym typeface="Lexend"/>
            </a:endParaRPr>
          </a:p>
        </p:txBody>
      </p:sp>
      <p:sp>
        <p:nvSpPr>
          <p:cNvPr id="101" name="Google Shape;101;p17"/>
          <p:cNvSpPr/>
          <p:nvPr/>
        </p:nvSpPr>
        <p:spPr>
          <a:xfrm>
            <a:off x="4210950" y="777175"/>
            <a:ext cx="722100" cy="744300"/>
          </a:xfrm>
          <a:prstGeom prst="ellipse">
            <a:avLst/>
          </a:prstGeom>
          <a:solidFill>
            <a:srgbClr val="0D623D"/>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lt1"/>
                </a:solidFill>
                <a:latin typeface="Lexend"/>
                <a:ea typeface="Lexend"/>
                <a:cs typeface="Lexend"/>
                <a:sym typeface="Lexend"/>
              </a:rPr>
              <a:t>2</a:t>
            </a:r>
            <a:endParaRPr sz="2000" b="1">
              <a:solidFill>
                <a:schemeClr val="lt1"/>
              </a:solidFill>
              <a:latin typeface="Lexend"/>
              <a:ea typeface="Lexend"/>
              <a:cs typeface="Lexend"/>
              <a:sym typeface="Lexend"/>
            </a:endParaRPr>
          </a:p>
        </p:txBody>
      </p:sp>
      <p:sp>
        <p:nvSpPr>
          <p:cNvPr id="102" name="Google Shape;102;p17"/>
          <p:cNvSpPr/>
          <p:nvPr/>
        </p:nvSpPr>
        <p:spPr>
          <a:xfrm>
            <a:off x="6205175" y="1226975"/>
            <a:ext cx="2695200" cy="15858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300" b="1">
              <a:solidFill>
                <a:schemeClr val="lt1"/>
              </a:solidFill>
              <a:latin typeface="Lexend"/>
              <a:ea typeface="Lexend"/>
              <a:cs typeface="Lexend"/>
              <a:sym typeface="Lexend"/>
            </a:endParaRPr>
          </a:p>
          <a:p>
            <a:pPr marL="0" lvl="0" indent="0" algn="ctr" rtl="0">
              <a:spcBef>
                <a:spcPts val="0"/>
              </a:spcBef>
              <a:spcAft>
                <a:spcPts val="0"/>
              </a:spcAft>
              <a:buNone/>
            </a:pPr>
            <a:r>
              <a:rPr lang="en" sz="1700" b="1">
                <a:solidFill>
                  <a:schemeClr val="lt1"/>
                </a:solidFill>
                <a:latin typeface="Lexend"/>
                <a:ea typeface="Lexend"/>
                <a:cs typeface="Lexend"/>
                <a:sym typeface="Lexend"/>
              </a:rPr>
              <a:t>ALTERNATIVE</a:t>
            </a:r>
            <a:endParaRPr sz="1700" b="1">
              <a:solidFill>
                <a:schemeClr val="lt1"/>
              </a:solidFill>
              <a:latin typeface="Lexend"/>
              <a:ea typeface="Lexend"/>
              <a:cs typeface="Lexend"/>
              <a:sym typeface="Lexend"/>
            </a:endParaRPr>
          </a:p>
          <a:p>
            <a:pPr marL="0" lvl="0" indent="0" algn="ctr" rtl="0">
              <a:spcBef>
                <a:spcPts val="0"/>
              </a:spcBef>
              <a:spcAft>
                <a:spcPts val="0"/>
              </a:spcAft>
              <a:buNone/>
            </a:pPr>
            <a:r>
              <a:rPr lang="en" sz="1700" b="1">
                <a:solidFill>
                  <a:schemeClr val="lt1"/>
                </a:solidFill>
                <a:latin typeface="Lexend"/>
                <a:ea typeface="Lexend"/>
                <a:cs typeface="Lexend"/>
                <a:sym typeface="Lexend"/>
              </a:rPr>
              <a:t>EVALUATION</a:t>
            </a:r>
            <a:endParaRPr sz="1700" b="1">
              <a:solidFill>
                <a:schemeClr val="lt1"/>
              </a:solidFill>
              <a:latin typeface="Lexend"/>
              <a:ea typeface="Lexend"/>
              <a:cs typeface="Lexend"/>
              <a:sym typeface="Lexend"/>
            </a:endParaRPr>
          </a:p>
          <a:p>
            <a:pPr marL="0" lvl="0" indent="0" algn="ctr" rtl="0">
              <a:spcBef>
                <a:spcPts val="0"/>
              </a:spcBef>
              <a:spcAft>
                <a:spcPts val="0"/>
              </a:spcAft>
              <a:buNone/>
            </a:pPr>
            <a:endParaRPr sz="2300" b="1">
              <a:solidFill>
                <a:schemeClr val="lt1"/>
              </a:solidFill>
              <a:latin typeface="Lexend"/>
              <a:ea typeface="Lexend"/>
              <a:cs typeface="Lexend"/>
              <a:sym typeface="Lexend"/>
            </a:endParaRPr>
          </a:p>
          <a:p>
            <a:pPr marL="0" lvl="0" indent="0" algn="ctr" rtl="0">
              <a:spcBef>
                <a:spcPts val="0"/>
              </a:spcBef>
              <a:spcAft>
                <a:spcPts val="0"/>
              </a:spcAft>
              <a:buNone/>
            </a:pPr>
            <a:endParaRPr sz="1500">
              <a:solidFill>
                <a:schemeClr val="lt1"/>
              </a:solidFill>
              <a:latin typeface="Lexend"/>
              <a:ea typeface="Lexend"/>
              <a:cs typeface="Lexend"/>
              <a:sym typeface="Lexend"/>
            </a:endParaRPr>
          </a:p>
        </p:txBody>
      </p:sp>
      <p:sp>
        <p:nvSpPr>
          <p:cNvPr id="103" name="Google Shape;103;p17"/>
          <p:cNvSpPr/>
          <p:nvPr/>
        </p:nvSpPr>
        <p:spPr>
          <a:xfrm>
            <a:off x="7191725" y="777175"/>
            <a:ext cx="722100" cy="744300"/>
          </a:xfrm>
          <a:prstGeom prst="ellipse">
            <a:avLst/>
          </a:prstGeom>
          <a:solidFill>
            <a:srgbClr val="0D623D"/>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lt1"/>
                </a:solidFill>
                <a:latin typeface="Lexend"/>
                <a:ea typeface="Lexend"/>
                <a:cs typeface="Lexend"/>
                <a:sym typeface="Lexend"/>
              </a:rPr>
              <a:t>3</a:t>
            </a:r>
            <a:endParaRPr sz="2000" b="1">
              <a:solidFill>
                <a:schemeClr val="lt1"/>
              </a:solidFill>
              <a:latin typeface="Lexend"/>
              <a:ea typeface="Lexend"/>
              <a:cs typeface="Lexend"/>
              <a:sym typeface="Lexend"/>
            </a:endParaRPr>
          </a:p>
        </p:txBody>
      </p:sp>
      <p:sp>
        <p:nvSpPr>
          <p:cNvPr id="104" name="Google Shape;104;p17"/>
          <p:cNvSpPr/>
          <p:nvPr/>
        </p:nvSpPr>
        <p:spPr>
          <a:xfrm>
            <a:off x="1745025" y="3424475"/>
            <a:ext cx="2695200" cy="15858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300" b="1">
              <a:solidFill>
                <a:schemeClr val="lt1"/>
              </a:solidFill>
              <a:latin typeface="Lexend"/>
              <a:ea typeface="Lexend"/>
              <a:cs typeface="Lexend"/>
              <a:sym typeface="Lexend"/>
            </a:endParaRPr>
          </a:p>
          <a:p>
            <a:pPr marL="0" lvl="0" indent="0" algn="ctr" rtl="0">
              <a:spcBef>
                <a:spcPts val="0"/>
              </a:spcBef>
              <a:spcAft>
                <a:spcPts val="0"/>
              </a:spcAft>
              <a:buNone/>
            </a:pPr>
            <a:r>
              <a:rPr lang="en" sz="1700" b="1">
                <a:solidFill>
                  <a:schemeClr val="lt1"/>
                </a:solidFill>
                <a:latin typeface="Lexend"/>
                <a:ea typeface="Lexend"/>
                <a:cs typeface="Lexend"/>
                <a:sym typeface="Lexend"/>
              </a:rPr>
              <a:t>PURCHASE DECISION MAKING</a:t>
            </a:r>
            <a:endParaRPr sz="1700" b="1">
              <a:solidFill>
                <a:schemeClr val="lt1"/>
              </a:solidFill>
              <a:latin typeface="Lexend"/>
              <a:ea typeface="Lexend"/>
              <a:cs typeface="Lexend"/>
              <a:sym typeface="Lexend"/>
            </a:endParaRPr>
          </a:p>
          <a:p>
            <a:pPr marL="0" lvl="0" indent="0" algn="ctr" rtl="0">
              <a:spcBef>
                <a:spcPts val="0"/>
              </a:spcBef>
              <a:spcAft>
                <a:spcPts val="0"/>
              </a:spcAft>
              <a:buNone/>
            </a:pPr>
            <a:endParaRPr sz="2300" b="1">
              <a:solidFill>
                <a:schemeClr val="lt1"/>
              </a:solidFill>
              <a:latin typeface="Lexend"/>
              <a:ea typeface="Lexend"/>
              <a:cs typeface="Lexend"/>
              <a:sym typeface="Lexend"/>
            </a:endParaRPr>
          </a:p>
          <a:p>
            <a:pPr marL="0" lvl="0" indent="0" algn="ctr" rtl="0">
              <a:spcBef>
                <a:spcPts val="0"/>
              </a:spcBef>
              <a:spcAft>
                <a:spcPts val="0"/>
              </a:spcAft>
              <a:buNone/>
            </a:pPr>
            <a:endParaRPr sz="1500">
              <a:solidFill>
                <a:schemeClr val="lt1"/>
              </a:solidFill>
              <a:latin typeface="Lexend"/>
              <a:ea typeface="Lexend"/>
              <a:cs typeface="Lexend"/>
              <a:sym typeface="Lexend"/>
            </a:endParaRPr>
          </a:p>
        </p:txBody>
      </p:sp>
      <p:sp>
        <p:nvSpPr>
          <p:cNvPr id="105" name="Google Shape;105;p17"/>
          <p:cNvSpPr/>
          <p:nvPr/>
        </p:nvSpPr>
        <p:spPr>
          <a:xfrm>
            <a:off x="2731575" y="2974675"/>
            <a:ext cx="722100" cy="744300"/>
          </a:xfrm>
          <a:prstGeom prst="ellipse">
            <a:avLst/>
          </a:prstGeom>
          <a:solidFill>
            <a:srgbClr val="0D623D"/>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lt1"/>
                </a:solidFill>
                <a:latin typeface="Lexend"/>
                <a:ea typeface="Lexend"/>
                <a:cs typeface="Lexend"/>
                <a:sym typeface="Lexend"/>
              </a:rPr>
              <a:t>4</a:t>
            </a:r>
            <a:endParaRPr sz="2000" b="1">
              <a:solidFill>
                <a:schemeClr val="lt1"/>
              </a:solidFill>
              <a:latin typeface="Lexend"/>
              <a:ea typeface="Lexend"/>
              <a:cs typeface="Lexend"/>
              <a:sym typeface="Lexend"/>
            </a:endParaRPr>
          </a:p>
        </p:txBody>
      </p:sp>
      <p:sp>
        <p:nvSpPr>
          <p:cNvPr id="106" name="Google Shape;106;p17"/>
          <p:cNvSpPr/>
          <p:nvPr/>
        </p:nvSpPr>
        <p:spPr>
          <a:xfrm>
            <a:off x="4720500" y="3424475"/>
            <a:ext cx="2695200" cy="15858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300" b="1">
              <a:solidFill>
                <a:schemeClr val="lt1"/>
              </a:solidFill>
              <a:latin typeface="Lexend"/>
              <a:ea typeface="Lexend"/>
              <a:cs typeface="Lexend"/>
              <a:sym typeface="Lexend"/>
            </a:endParaRPr>
          </a:p>
          <a:p>
            <a:pPr marL="0" lvl="0" indent="0" algn="ctr" rtl="0">
              <a:spcBef>
                <a:spcPts val="0"/>
              </a:spcBef>
              <a:spcAft>
                <a:spcPts val="0"/>
              </a:spcAft>
              <a:buNone/>
            </a:pPr>
            <a:r>
              <a:rPr lang="en" sz="1700" b="1">
                <a:solidFill>
                  <a:schemeClr val="lt1"/>
                </a:solidFill>
                <a:latin typeface="Lexend"/>
                <a:ea typeface="Lexend"/>
                <a:cs typeface="Lexend"/>
                <a:sym typeface="Lexend"/>
              </a:rPr>
              <a:t>POST PURCHASE EVALUATION</a:t>
            </a:r>
            <a:endParaRPr sz="1700" b="1">
              <a:solidFill>
                <a:schemeClr val="lt1"/>
              </a:solidFill>
              <a:latin typeface="Lexend"/>
              <a:ea typeface="Lexend"/>
              <a:cs typeface="Lexend"/>
              <a:sym typeface="Lexend"/>
            </a:endParaRPr>
          </a:p>
          <a:p>
            <a:pPr marL="0" lvl="0" indent="0" algn="ctr" rtl="0">
              <a:spcBef>
                <a:spcPts val="0"/>
              </a:spcBef>
              <a:spcAft>
                <a:spcPts val="0"/>
              </a:spcAft>
              <a:buNone/>
            </a:pPr>
            <a:endParaRPr sz="2300" b="1">
              <a:solidFill>
                <a:schemeClr val="lt1"/>
              </a:solidFill>
              <a:latin typeface="Lexend"/>
              <a:ea typeface="Lexend"/>
              <a:cs typeface="Lexend"/>
              <a:sym typeface="Lexend"/>
            </a:endParaRPr>
          </a:p>
          <a:p>
            <a:pPr marL="0" lvl="0" indent="0" algn="ctr" rtl="0">
              <a:spcBef>
                <a:spcPts val="0"/>
              </a:spcBef>
              <a:spcAft>
                <a:spcPts val="0"/>
              </a:spcAft>
              <a:buNone/>
            </a:pPr>
            <a:endParaRPr sz="1500">
              <a:solidFill>
                <a:schemeClr val="lt1"/>
              </a:solidFill>
              <a:latin typeface="Lexend"/>
              <a:ea typeface="Lexend"/>
              <a:cs typeface="Lexend"/>
              <a:sym typeface="Lexend"/>
            </a:endParaRPr>
          </a:p>
        </p:txBody>
      </p:sp>
      <p:sp>
        <p:nvSpPr>
          <p:cNvPr id="107" name="Google Shape;107;p17"/>
          <p:cNvSpPr/>
          <p:nvPr/>
        </p:nvSpPr>
        <p:spPr>
          <a:xfrm>
            <a:off x="5707050" y="2974675"/>
            <a:ext cx="722100" cy="744300"/>
          </a:xfrm>
          <a:prstGeom prst="ellipse">
            <a:avLst/>
          </a:prstGeom>
          <a:solidFill>
            <a:srgbClr val="0D623D"/>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lt1"/>
                </a:solidFill>
                <a:latin typeface="Lexend"/>
                <a:ea typeface="Lexend"/>
                <a:cs typeface="Lexend"/>
                <a:sym typeface="Lexend"/>
              </a:rPr>
              <a:t>5</a:t>
            </a:r>
            <a:endParaRPr sz="2000" b="1">
              <a:solidFill>
                <a:schemeClr val="lt1"/>
              </a:solidFill>
              <a:latin typeface="Lexend"/>
              <a:ea typeface="Lexend"/>
              <a:cs typeface="Lexend"/>
              <a:sym typeface="Lexen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D623D"/>
        </a:solidFill>
        <a:effectLst/>
      </p:bgPr>
    </p:bg>
    <p:spTree>
      <p:nvGrpSpPr>
        <p:cNvPr id="1" name="Shape 111"/>
        <p:cNvGrpSpPr/>
        <p:nvPr/>
      </p:nvGrpSpPr>
      <p:grpSpPr>
        <a:xfrm>
          <a:off x="0" y="0"/>
          <a:ext cx="0" cy="0"/>
          <a:chOff x="0" y="0"/>
          <a:chExt cx="0" cy="0"/>
        </a:xfrm>
      </p:grpSpPr>
      <p:sp>
        <p:nvSpPr>
          <p:cNvPr id="112" name="Google Shape;112;p18"/>
          <p:cNvSpPr txBox="1"/>
          <p:nvPr/>
        </p:nvSpPr>
        <p:spPr>
          <a:xfrm>
            <a:off x="1286550" y="173825"/>
            <a:ext cx="6570900" cy="404100"/>
          </a:xfrm>
          <a:prstGeom prst="rect">
            <a:avLst/>
          </a:prstGeom>
          <a:noFill/>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None/>
            </a:pPr>
            <a:r>
              <a:rPr lang="en" sz="2100" b="1">
                <a:solidFill>
                  <a:srgbClr val="FFFFFF"/>
                </a:solidFill>
                <a:latin typeface="Lexend"/>
                <a:ea typeface="Lexend"/>
                <a:cs typeface="Lexend"/>
                <a:sym typeface="Lexend"/>
              </a:rPr>
              <a:t>Let’s apply it to the business:</a:t>
            </a:r>
            <a:endParaRPr sz="2100" b="1">
              <a:solidFill>
                <a:srgbClr val="FFFFFF"/>
              </a:solidFill>
              <a:latin typeface="Lexend"/>
              <a:ea typeface="Lexend"/>
              <a:cs typeface="Lexend"/>
              <a:sym typeface="Lexend"/>
            </a:endParaRPr>
          </a:p>
          <a:p>
            <a:pPr marL="0" lvl="0" indent="0" algn="ctr" rtl="0">
              <a:lnSpc>
                <a:spcPct val="80000"/>
              </a:lnSpc>
              <a:spcBef>
                <a:spcPts val="0"/>
              </a:spcBef>
              <a:spcAft>
                <a:spcPts val="0"/>
              </a:spcAft>
              <a:buNone/>
            </a:pPr>
            <a:endParaRPr sz="2100" b="1">
              <a:solidFill>
                <a:srgbClr val="FFFFFF"/>
              </a:solidFill>
              <a:latin typeface="Lexend"/>
              <a:ea typeface="Lexend"/>
              <a:cs typeface="Lexend"/>
              <a:sym typeface="Lexend"/>
            </a:endParaRPr>
          </a:p>
        </p:txBody>
      </p:sp>
      <p:sp>
        <p:nvSpPr>
          <p:cNvPr id="113" name="Google Shape;113;p18"/>
          <p:cNvSpPr/>
          <p:nvPr/>
        </p:nvSpPr>
        <p:spPr>
          <a:xfrm>
            <a:off x="1286550" y="891825"/>
            <a:ext cx="6570900" cy="7479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300" b="1">
              <a:solidFill>
                <a:schemeClr val="lt1"/>
              </a:solidFill>
              <a:latin typeface="Lexend"/>
              <a:ea typeface="Lexend"/>
              <a:cs typeface="Lexend"/>
              <a:sym typeface="Lexend"/>
            </a:endParaRPr>
          </a:p>
          <a:p>
            <a:pPr marL="0" lvl="0" indent="0" algn="ctr" rtl="0">
              <a:spcBef>
                <a:spcPts val="0"/>
              </a:spcBef>
              <a:spcAft>
                <a:spcPts val="0"/>
              </a:spcAft>
              <a:buNone/>
            </a:pPr>
            <a:endParaRPr sz="1700" b="1">
              <a:solidFill>
                <a:schemeClr val="lt1"/>
              </a:solidFill>
              <a:latin typeface="Lexend"/>
              <a:ea typeface="Lexend"/>
              <a:cs typeface="Lexend"/>
              <a:sym typeface="Lexend"/>
            </a:endParaRPr>
          </a:p>
          <a:p>
            <a:pPr marL="0" lvl="0" indent="0" algn="ctr" rtl="0">
              <a:spcBef>
                <a:spcPts val="0"/>
              </a:spcBef>
              <a:spcAft>
                <a:spcPts val="0"/>
              </a:spcAft>
              <a:buNone/>
            </a:pPr>
            <a:r>
              <a:rPr lang="en" sz="1700" b="1">
                <a:solidFill>
                  <a:schemeClr val="lt1"/>
                </a:solidFill>
                <a:latin typeface="Lexend"/>
                <a:ea typeface="Lexend"/>
                <a:cs typeface="Lexend"/>
                <a:sym typeface="Lexend"/>
              </a:rPr>
              <a:t>NEED RECOGNITION</a:t>
            </a:r>
            <a:endParaRPr sz="1700" b="1">
              <a:solidFill>
                <a:schemeClr val="lt1"/>
              </a:solidFill>
              <a:latin typeface="Lexend"/>
              <a:ea typeface="Lexend"/>
              <a:cs typeface="Lexend"/>
              <a:sym typeface="Lexend"/>
            </a:endParaRPr>
          </a:p>
          <a:p>
            <a:pPr marL="0" lvl="0" indent="0" algn="ctr" rtl="0">
              <a:spcBef>
                <a:spcPts val="0"/>
              </a:spcBef>
              <a:spcAft>
                <a:spcPts val="0"/>
              </a:spcAft>
              <a:buNone/>
            </a:pPr>
            <a:endParaRPr sz="2300" b="1">
              <a:solidFill>
                <a:schemeClr val="lt1"/>
              </a:solidFill>
              <a:latin typeface="Lexend"/>
              <a:ea typeface="Lexend"/>
              <a:cs typeface="Lexend"/>
              <a:sym typeface="Lexend"/>
            </a:endParaRPr>
          </a:p>
          <a:p>
            <a:pPr marL="0" lvl="0" indent="0" algn="ctr" rtl="0">
              <a:spcBef>
                <a:spcPts val="0"/>
              </a:spcBef>
              <a:spcAft>
                <a:spcPts val="0"/>
              </a:spcAft>
              <a:buNone/>
            </a:pPr>
            <a:endParaRPr sz="1500">
              <a:solidFill>
                <a:schemeClr val="lt1"/>
              </a:solidFill>
              <a:latin typeface="Lexend"/>
              <a:ea typeface="Lexend"/>
              <a:cs typeface="Lexend"/>
              <a:sym typeface="Lexend"/>
            </a:endParaRPr>
          </a:p>
        </p:txBody>
      </p:sp>
      <p:sp>
        <p:nvSpPr>
          <p:cNvPr id="114" name="Google Shape;114;p18"/>
          <p:cNvSpPr/>
          <p:nvPr/>
        </p:nvSpPr>
        <p:spPr>
          <a:xfrm>
            <a:off x="1286550" y="1639725"/>
            <a:ext cx="6570900" cy="32484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00" b="1">
              <a:solidFill>
                <a:schemeClr val="lt1"/>
              </a:solidFill>
              <a:latin typeface="Lexend"/>
              <a:ea typeface="Lexend"/>
              <a:cs typeface="Lexend"/>
              <a:sym typeface="Lexend"/>
            </a:endParaRPr>
          </a:p>
          <a:p>
            <a:pPr marL="0" lvl="0" indent="0" algn="l" rtl="0">
              <a:spcBef>
                <a:spcPts val="0"/>
              </a:spcBef>
              <a:spcAft>
                <a:spcPts val="0"/>
              </a:spcAft>
              <a:buNone/>
            </a:pPr>
            <a:r>
              <a:rPr lang="en" sz="1700" b="1">
                <a:solidFill>
                  <a:schemeClr val="lt1"/>
                </a:solidFill>
                <a:latin typeface="Lexend"/>
                <a:ea typeface="Lexend"/>
                <a:cs typeface="Lexend"/>
                <a:sym typeface="Lexend"/>
              </a:rPr>
              <a:t>Clients are…</a:t>
            </a:r>
            <a:endParaRPr sz="1700" b="1">
              <a:solidFill>
                <a:schemeClr val="lt1"/>
              </a:solidFill>
              <a:latin typeface="Lexend"/>
              <a:ea typeface="Lexend"/>
              <a:cs typeface="Lexend"/>
              <a:sym typeface="Lexend"/>
            </a:endParaRPr>
          </a:p>
          <a:p>
            <a:pPr marL="0" lvl="0" indent="0" algn="l" rtl="0">
              <a:spcBef>
                <a:spcPts val="0"/>
              </a:spcBef>
              <a:spcAft>
                <a:spcPts val="0"/>
              </a:spcAft>
              <a:buNone/>
            </a:pPr>
            <a:endParaRPr sz="1700" b="1">
              <a:solidFill>
                <a:schemeClr val="lt1"/>
              </a:solidFill>
              <a:latin typeface="Lexend"/>
              <a:ea typeface="Lexend"/>
              <a:cs typeface="Lexend"/>
              <a:sym typeface="Lexend"/>
            </a:endParaRPr>
          </a:p>
          <a:p>
            <a:pPr marL="457200" lvl="0" indent="-336550" algn="l" rtl="0">
              <a:spcBef>
                <a:spcPts val="0"/>
              </a:spcBef>
              <a:spcAft>
                <a:spcPts val="0"/>
              </a:spcAft>
              <a:buClr>
                <a:schemeClr val="lt1"/>
              </a:buClr>
              <a:buSzPts val="1700"/>
              <a:buFont typeface="Lexend"/>
              <a:buChar char="●"/>
            </a:pPr>
            <a:r>
              <a:rPr lang="en" sz="1700">
                <a:solidFill>
                  <a:schemeClr val="lt1"/>
                </a:solidFill>
                <a:latin typeface="Lexend"/>
                <a:ea typeface="Lexend"/>
                <a:cs typeface="Lexend"/>
                <a:sym typeface="Lexend"/>
              </a:rPr>
              <a:t>Spending too much time on accounting and not enough time on their business </a:t>
            </a:r>
            <a:endParaRPr sz="1700">
              <a:solidFill>
                <a:schemeClr val="lt1"/>
              </a:solidFill>
              <a:latin typeface="Lexend"/>
              <a:ea typeface="Lexend"/>
              <a:cs typeface="Lexend"/>
              <a:sym typeface="Lexend"/>
            </a:endParaRPr>
          </a:p>
          <a:p>
            <a:pPr marL="457200" lvl="0" indent="-336550" algn="l" rtl="0">
              <a:spcBef>
                <a:spcPts val="0"/>
              </a:spcBef>
              <a:spcAft>
                <a:spcPts val="0"/>
              </a:spcAft>
              <a:buClr>
                <a:schemeClr val="lt1"/>
              </a:buClr>
              <a:buSzPts val="1700"/>
              <a:buFont typeface="Lexend"/>
              <a:buChar char="●"/>
            </a:pPr>
            <a:r>
              <a:rPr lang="en" sz="1700">
                <a:solidFill>
                  <a:schemeClr val="lt1"/>
                </a:solidFill>
                <a:latin typeface="Lexend"/>
                <a:ea typeface="Lexend"/>
                <a:cs typeface="Lexend"/>
                <a:sym typeface="Lexend"/>
              </a:rPr>
              <a:t>Struggling to understand their financial statements</a:t>
            </a:r>
            <a:endParaRPr sz="1700">
              <a:solidFill>
                <a:schemeClr val="lt1"/>
              </a:solidFill>
              <a:latin typeface="Lexend"/>
              <a:ea typeface="Lexend"/>
              <a:cs typeface="Lexend"/>
              <a:sym typeface="Lexend"/>
            </a:endParaRPr>
          </a:p>
          <a:p>
            <a:pPr marL="457200" lvl="0" indent="-336550" algn="l" rtl="0">
              <a:spcBef>
                <a:spcPts val="0"/>
              </a:spcBef>
              <a:spcAft>
                <a:spcPts val="0"/>
              </a:spcAft>
              <a:buClr>
                <a:schemeClr val="lt1"/>
              </a:buClr>
              <a:buSzPts val="1700"/>
              <a:buFont typeface="Lexend"/>
              <a:buChar char="●"/>
            </a:pPr>
            <a:r>
              <a:rPr lang="en" sz="1700">
                <a:solidFill>
                  <a:schemeClr val="lt1"/>
                </a:solidFill>
                <a:latin typeface="Lexend"/>
                <a:ea typeface="Lexend"/>
                <a:cs typeface="Lexend"/>
                <a:sym typeface="Lexend"/>
              </a:rPr>
              <a:t>Making financial mistakes </a:t>
            </a:r>
            <a:endParaRPr sz="1700">
              <a:solidFill>
                <a:schemeClr val="lt1"/>
              </a:solidFill>
              <a:latin typeface="Lexend"/>
              <a:ea typeface="Lexend"/>
              <a:cs typeface="Lexend"/>
              <a:sym typeface="Lexend"/>
            </a:endParaRPr>
          </a:p>
          <a:p>
            <a:pPr marL="457200" lvl="0" indent="-336550" algn="l" rtl="0">
              <a:spcBef>
                <a:spcPts val="0"/>
              </a:spcBef>
              <a:spcAft>
                <a:spcPts val="0"/>
              </a:spcAft>
              <a:buClr>
                <a:schemeClr val="lt1"/>
              </a:buClr>
              <a:buSzPts val="1700"/>
              <a:buFont typeface="Lexend"/>
              <a:buChar char="●"/>
            </a:pPr>
            <a:r>
              <a:rPr lang="en" sz="1700">
                <a:solidFill>
                  <a:schemeClr val="lt1"/>
                </a:solidFill>
                <a:latin typeface="Lexend"/>
                <a:ea typeface="Lexend"/>
                <a:cs typeface="Lexend"/>
                <a:sym typeface="Lexend"/>
              </a:rPr>
              <a:t>Unsure of how to comply with tax laws and regulations</a:t>
            </a:r>
            <a:endParaRPr sz="1700">
              <a:solidFill>
                <a:schemeClr val="lt1"/>
              </a:solidFill>
              <a:latin typeface="Lexend"/>
              <a:ea typeface="Lexend"/>
              <a:cs typeface="Lexend"/>
              <a:sym typeface="Lexend"/>
            </a:endParaRPr>
          </a:p>
          <a:p>
            <a:pPr marL="457200" lvl="0" indent="-336550" algn="l" rtl="0">
              <a:spcBef>
                <a:spcPts val="0"/>
              </a:spcBef>
              <a:spcAft>
                <a:spcPts val="0"/>
              </a:spcAft>
              <a:buClr>
                <a:schemeClr val="lt1"/>
              </a:buClr>
              <a:buSzPts val="1700"/>
              <a:buFont typeface="Lexend"/>
              <a:buChar char="●"/>
            </a:pPr>
            <a:r>
              <a:rPr lang="en" sz="1700">
                <a:solidFill>
                  <a:schemeClr val="lt1"/>
                </a:solidFill>
                <a:latin typeface="Lexend"/>
                <a:ea typeface="Lexend"/>
                <a:cs typeface="Lexend"/>
                <a:sym typeface="Lexend"/>
              </a:rPr>
              <a:t>Planning to grow their business</a:t>
            </a:r>
            <a:endParaRPr sz="1700">
              <a:solidFill>
                <a:schemeClr val="lt1"/>
              </a:solidFill>
              <a:latin typeface="Lexend"/>
              <a:ea typeface="Lexend"/>
              <a:cs typeface="Lexend"/>
              <a:sym typeface="Lexend"/>
            </a:endParaRPr>
          </a:p>
          <a:p>
            <a:pPr marL="0" lvl="0" indent="0" algn="l" rtl="0">
              <a:spcBef>
                <a:spcPts val="0"/>
              </a:spcBef>
              <a:spcAft>
                <a:spcPts val="0"/>
              </a:spcAft>
              <a:buNone/>
            </a:pPr>
            <a:endParaRPr sz="2300">
              <a:solidFill>
                <a:schemeClr val="lt1"/>
              </a:solidFill>
              <a:latin typeface="Lexend"/>
              <a:ea typeface="Lexend"/>
              <a:cs typeface="Lexend"/>
              <a:sym typeface="Lexend"/>
            </a:endParaRPr>
          </a:p>
          <a:p>
            <a:pPr marL="0" lvl="0" indent="0" algn="ctr" rtl="0">
              <a:spcBef>
                <a:spcPts val="0"/>
              </a:spcBef>
              <a:spcAft>
                <a:spcPts val="0"/>
              </a:spcAft>
              <a:buNone/>
            </a:pPr>
            <a:endParaRPr sz="1500">
              <a:solidFill>
                <a:schemeClr val="lt1"/>
              </a:solidFill>
              <a:latin typeface="Lexend"/>
              <a:ea typeface="Lexend"/>
              <a:cs typeface="Lexend"/>
              <a:sym typeface="Lexen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D623D"/>
        </a:solidFill>
        <a:effectLst/>
      </p:bgPr>
    </p:bg>
    <p:spTree>
      <p:nvGrpSpPr>
        <p:cNvPr id="1" name="Shape 118"/>
        <p:cNvGrpSpPr/>
        <p:nvPr/>
      </p:nvGrpSpPr>
      <p:grpSpPr>
        <a:xfrm>
          <a:off x="0" y="0"/>
          <a:ext cx="0" cy="0"/>
          <a:chOff x="0" y="0"/>
          <a:chExt cx="0" cy="0"/>
        </a:xfrm>
      </p:grpSpPr>
      <p:sp>
        <p:nvSpPr>
          <p:cNvPr id="119" name="Google Shape;119;p19"/>
          <p:cNvSpPr txBox="1"/>
          <p:nvPr/>
        </p:nvSpPr>
        <p:spPr>
          <a:xfrm>
            <a:off x="1286550" y="173825"/>
            <a:ext cx="6570900" cy="404100"/>
          </a:xfrm>
          <a:prstGeom prst="rect">
            <a:avLst/>
          </a:prstGeom>
          <a:noFill/>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None/>
            </a:pPr>
            <a:r>
              <a:rPr lang="en" sz="2100" b="1">
                <a:solidFill>
                  <a:srgbClr val="FFFFFF"/>
                </a:solidFill>
                <a:latin typeface="Lexend"/>
                <a:ea typeface="Lexend"/>
                <a:cs typeface="Lexend"/>
                <a:sym typeface="Lexend"/>
              </a:rPr>
              <a:t>Let’s apply it to the business:</a:t>
            </a:r>
            <a:endParaRPr sz="2100" b="1">
              <a:solidFill>
                <a:srgbClr val="FFFFFF"/>
              </a:solidFill>
              <a:latin typeface="Lexend"/>
              <a:ea typeface="Lexend"/>
              <a:cs typeface="Lexend"/>
              <a:sym typeface="Lexend"/>
            </a:endParaRPr>
          </a:p>
          <a:p>
            <a:pPr marL="0" lvl="0" indent="0" algn="ctr" rtl="0">
              <a:lnSpc>
                <a:spcPct val="80000"/>
              </a:lnSpc>
              <a:spcBef>
                <a:spcPts val="0"/>
              </a:spcBef>
              <a:spcAft>
                <a:spcPts val="0"/>
              </a:spcAft>
              <a:buNone/>
            </a:pPr>
            <a:endParaRPr sz="2100" b="1">
              <a:solidFill>
                <a:srgbClr val="FFFFFF"/>
              </a:solidFill>
              <a:latin typeface="Lexend"/>
              <a:ea typeface="Lexend"/>
              <a:cs typeface="Lexend"/>
              <a:sym typeface="Lexend"/>
            </a:endParaRPr>
          </a:p>
        </p:txBody>
      </p:sp>
      <p:sp>
        <p:nvSpPr>
          <p:cNvPr id="120" name="Google Shape;120;p19"/>
          <p:cNvSpPr/>
          <p:nvPr/>
        </p:nvSpPr>
        <p:spPr>
          <a:xfrm>
            <a:off x="1286550" y="891825"/>
            <a:ext cx="6570900" cy="7479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300" b="1">
              <a:solidFill>
                <a:schemeClr val="lt1"/>
              </a:solidFill>
              <a:latin typeface="Lexend"/>
              <a:ea typeface="Lexend"/>
              <a:cs typeface="Lexend"/>
              <a:sym typeface="Lexend"/>
            </a:endParaRPr>
          </a:p>
          <a:p>
            <a:pPr marL="0" lvl="0" indent="0" algn="ctr" rtl="0">
              <a:spcBef>
                <a:spcPts val="0"/>
              </a:spcBef>
              <a:spcAft>
                <a:spcPts val="0"/>
              </a:spcAft>
              <a:buNone/>
            </a:pPr>
            <a:endParaRPr sz="1700" b="1">
              <a:solidFill>
                <a:schemeClr val="lt1"/>
              </a:solidFill>
              <a:latin typeface="Lexend"/>
              <a:ea typeface="Lexend"/>
              <a:cs typeface="Lexend"/>
              <a:sym typeface="Lexend"/>
            </a:endParaRPr>
          </a:p>
          <a:p>
            <a:pPr marL="0" lvl="0" indent="0" algn="ctr" rtl="0">
              <a:spcBef>
                <a:spcPts val="0"/>
              </a:spcBef>
              <a:spcAft>
                <a:spcPts val="0"/>
              </a:spcAft>
              <a:buNone/>
            </a:pPr>
            <a:r>
              <a:rPr lang="en" sz="1700" b="1">
                <a:solidFill>
                  <a:schemeClr val="lt1"/>
                </a:solidFill>
                <a:latin typeface="Lexend"/>
                <a:ea typeface="Lexend"/>
                <a:cs typeface="Lexend"/>
                <a:sym typeface="Lexend"/>
              </a:rPr>
              <a:t>INFORMATION SEARCH</a:t>
            </a:r>
            <a:endParaRPr sz="1700" b="1">
              <a:solidFill>
                <a:schemeClr val="lt1"/>
              </a:solidFill>
              <a:latin typeface="Lexend"/>
              <a:ea typeface="Lexend"/>
              <a:cs typeface="Lexend"/>
              <a:sym typeface="Lexend"/>
            </a:endParaRPr>
          </a:p>
          <a:p>
            <a:pPr marL="0" lvl="0" indent="0" algn="ctr" rtl="0">
              <a:spcBef>
                <a:spcPts val="0"/>
              </a:spcBef>
              <a:spcAft>
                <a:spcPts val="0"/>
              </a:spcAft>
              <a:buNone/>
            </a:pPr>
            <a:endParaRPr sz="2300" b="1">
              <a:solidFill>
                <a:schemeClr val="lt1"/>
              </a:solidFill>
              <a:latin typeface="Lexend"/>
              <a:ea typeface="Lexend"/>
              <a:cs typeface="Lexend"/>
              <a:sym typeface="Lexend"/>
            </a:endParaRPr>
          </a:p>
          <a:p>
            <a:pPr marL="0" lvl="0" indent="0" algn="ctr" rtl="0">
              <a:spcBef>
                <a:spcPts val="0"/>
              </a:spcBef>
              <a:spcAft>
                <a:spcPts val="0"/>
              </a:spcAft>
              <a:buNone/>
            </a:pPr>
            <a:endParaRPr sz="1500">
              <a:solidFill>
                <a:schemeClr val="lt1"/>
              </a:solidFill>
              <a:latin typeface="Lexend"/>
              <a:ea typeface="Lexend"/>
              <a:cs typeface="Lexend"/>
              <a:sym typeface="Lexend"/>
            </a:endParaRPr>
          </a:p>
        </p:txBody>
      </p:sp>
      <p:sp>
        <p:nvSpPr>
          <p:cNvPr id="121" name="Google Shape;121;p19"/>
          <p:cNvSpPr/>
          <p:nvPr/>
        </p:nvSpPr>
        <p:spPr>
          <a:xfrm>
            <a:off x="1286550" y="1639725"/>
            <a:ext cx="6570900" cy="32484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00" b="1">
              <a:solidFill>
                <a:schemeClr val="lt1"/>
              </a:solidFill>
              <a:latin typeface="Lexend"/>
              <a:ea typeface="Lexend"/>
              <a:cs typeface="Lexend"/>
              <a:sym typeface="Lexend"/>
            </a:endParaRPr>
          </a:p>
          <a:p>
            <a:pPr marL="0" lvl="0" indent="0" algn="l" rtl="0">
              <a:spcBef>
                <a:spcPts val="0"/>
              </a:spcBef>
              <a:spcAft>
                <a:spcPts val="0"/>
              </a:spcAft>
              <a:buNone/>
            </a:pPr>
            <a:endParaRPr sz="1700">
              <a:solidFill>
                <a:schemeClr val="lt1"/>
              </a:solidFill>
              <a:latin typeface="Lexend"/>
              <a:ea typeface="Lexend"/>
              <a:cs typeface="Lexend"/>
              <a:sym typeface="Lexend"/>
            </a:endParaRPr>
          </a:p>
          <a:p>
            <a:pPr marL="0" lvl="0" indent="0" algn="l" rtl="0">
              <a:spcBef>
                <a:spcPts val="0"/>
              </a:spcBef>
              <a:spcAft>
                <a:spcPts val="0"/>
              </a:spcAft>
              <a:buNone/>
            </a:pPr>
            <a:r>
              <a:rPr lang="en" sz="1700">
                <a:solidFill>
                  <a:schemeClr val="lt1"/>
                </a:solidFill>
                <a:latin typeface="Lexend"/>
                <a:ea typeface="Lexend"/>
                <a:cs typeface="Lexend"/>
                <a:sym typeface="Lexend"/>
              </a:rPr>
              <a:t>Once small business owners have recognized the need for accounting services, they will begin to search for information about potential accounting firms. </a:t>
            </a:r>
            <a:endParaRPr sz="1700">
              <a:solidFill>
                <a:schemeClr val="lt1"/>
              </a:solidFill>
              <a:latin typeface="Lexend"/>
              <a:ea typeface="Lexend"/>
              <a:cs typeface="Lexend"/>
              <a:sym typeface="Lexend"/>
            </a:endParaRPr>
          </a:p>
          <a:p>
            <a:pPr marL="0" lvl="0" indent="0" algn="l" rtl="0">
              <a:spcBef>
                <a:spcPts val="0"/>
              </a:spcBef>
              <a:spcAft>
                <a:spcPts val="0"/>
              </a:spcAft>
              <a:buNone/>
            </a:pPr>
            <a:endParaRPr sz="1700" b="1">
              <a:solidFill>
                <a:schemeClr val="lt1"/>
              </a:solidFill>
              <a:latin typeface="Lexend"/>
              <a:ea typeface="Lexend"/>
              <a:cs typeface="Lexend"/>
              <a:sym typeface="Lexend"/>
            </a:endParaRPr>
          </a:p>
          <a:p>
            <a:pPr marL="0" lvl="0" indent="0" algn="l" rtl="0">
              <a:spcBef>
                <a:spcPts val="0"/>
              </a:spcBef>
              <a:spcAft>
                <a:spcPts val="0"/>
              </a:spcAft>
              <a:buNone/>
            </a:pPr>
            <a:r>
              <a:rPr lang="en" sz="1700" b="1">
                <a:solidFill>
                  <a:schemeClr val="lt1"/>
                </a:solidFill>
                <a:latin typeface="Lexend"/>
                <a:ea typeface="Lexend"/>
                <a:cs typeface="Lexend"/>
                <a:sym typeface="Lexend"/>
              </a:rPr>
              <a:t>They: </a:t>
            </a:r>
            <a:endParaRPr sz="1700" b="1">
              <a:solidFill>
                <a:schemeClr val="lt1"/>
              </a:solidFill>
              <a:latin typeface="Lexend"/>
              <a:ea typeface="Lexend"/>
              <a:cs typeface="Lexend"/>
              <a:sym typeface="Lexend"/>
            </a:endParaRPr>
          </a:p>
          <a:p>
            <a:pPr marL="457200" lvl="0" indent="-336550" algn="l" rtl="0">
              <a:spcBef>
                <a:spcPts val="0"/>
              </a:spcBef>
              <a:spcAft>
                <a:spcPts val="0"/>
              </a:spcAft>
              <a:buClr>
                <a:schemeClr val="lt1"/>
              </a:buClr>
              <a:buSzPts val="1700"/>
              <a:buFont typeface="Lexend"/>
              <a:buChar char="●"/>
            </a:pPr>
            <a:r>
              <a:rPr lang="en" sz="1700">
                <a:solidFill>
                  <a:schemeClr val="lt1"/>
                </a:solidFill>
                <a:latin typeface="Lexend"/>
                <a:ea typeface="Lexend"/>
                <a:cs typeface="Lexend"/>
                <a:sym typeface="Lexend"/>
              </a:rPr>
              <a:t>Ask for </a:t>
            </a:r>
            <a:r>
              <a:rPr lang="en" sz="1700" b="1">
                <a:solidFill>
                  <a:schemeClr val="lt1"/>
                </a:solidFill>
                <a:latin typeface="Lexend"/>
                <a:ea typeface="Lexend"/>
                <a:cs typeface="Lexend"/>
                <a:sym typeface="Lexend"/>
              </a:rPr>
              <a:t>recommendations</a:t>
            </a:r>
            <a:r>
              <a:rPr lang="en" sz="1700">
                <a:solidFill>
                  <a:schemeClr val="lt1"/>
                </a:solidFill>
                <a:latin typeface="Lexend"/>
                <a:ea typeface="Lexend"/>
                <a:cs typeface="Lexend"/>
                <a:sym typeface="Lexend"/>
              </a:rPr>
              <a:t> from friends, family, and other business owners </a:t>
            </a:r>
            <a:endParaRPr sz="1700">
              <a:solidFill>
                <a:schemeClr val="lt1"/>
              </a:solidFill>
              <a:latin typeface="Lexend"/>
              <a:ea typeface="Lexend"/>
              <a:cs typeface="Lexend"/>
              <a:sym typeface="Lexend"/>
            </a:endParaRPr>
          </a:p>
          <a:p>
            <a:pPr marL="457200" lvl="0" indent="-336550" algn="l" rtl="0">
              <a:spcBef>
                <a:spcPts val="0"/>
              </a:spcBef>
              <a:spcAft>
                <a:spcPts val="0"/>
              </a:spcAft>
              <a:buClr>
                <a:schemeClr val="lt1"/>
              </a:buClr>
              <a:buSzPts val="1700"/>
              <a:buFont typeface="Lexend"/>
              <a:buChar char="●"/>
            </a:pPr>
            <a:r>
              <a:rPr lang="en" sz="1700">
                <a:solidFill>
                  <a:schemeClr val="lt1"/>
                </a:solidFill>
                <a:latin typeface="Lexend"/>
                <a:ea typeface="Lexend"/>
                <a:cs typeface="Lexend"/>
                <a:sym typeface="Lexend"/>
              </a:rPr>
              <a:t>Search </a:t>
            </a:r>
            <a:r>
              <a:rPr lang="en" sz="1700" b="1">
                <a:solidFill>
                  <a:schemeClr val="lt1"/>
                </a:solidFill>
                <a:latin typeface="Lexend"/>
                <a:ea typeface="Lexend"/>
                <a:cs typeface="Lexend"/>
                <a:sym typeface="Lexend"/>
              </a:rPr>
              <a:t>online</a:t>
            </a:r>
            <a:r>
              <a:rPr lang="en" sz="1700">
                <a:solidFill>
                  <a:schemeClr val="lt1"/>
                </a:solidFill>
                <a:latin typeface="Lexend"/>
                <a:ea typeface="Lexend"/>
                <a:cs typeface="Lexend"/>
                <a:sym typeface="Lexend"/>
              </a:rPr>
              <a:t> for accounting firms in their area </a:t>
            </a:r>
            <a:endParaRPr sz="1700">
              <a:solidFill>
                <a:schemeClr val="lt1"/>
              </a:solidFill>
              <a:latin typeface="Lexend"/>
              <a:ea typeface="Lexend"/>
              <a:cs typeface="Lexend"/>
              <a:sym typeface="Lexend"/>
            </a:endParaRPr>
          </a:p>
          <a:p>
            <a:pPr marL="457200" lvl="0" indent="-336550" algn="l" rtl="0">
              <a:spcBef>
                <a:spcPts val="0"/>
              </a:spcBef>
              <a:spcAft>
                <a:spcPts val="0"/>
              </a:spcAft>
              <a:buClr>
                <a:schemeClr val="lt1"/>
              </a:buClr>
              <a:buSzPts val="1700"/>
              <a:buFont typeface="Lexend"/>
              <a:buChar char="●"/>
            </a:pPr>
            <a:r>
              <a:rPr lang="en" sz="1700">
                <a:solidFill>
                  <a:schemeClr val="lt1"/>
                </a:solidFill>
                <a:latin typeface="Lexend"/>
                <a:ea typeface="Lexend"/>
                <a:cs typeface="Lexend"/>
                <a:sym typeface="Lexend"/>
              </a:rPr>
              <a:t>Read </a:t>
            </a:r>
            <a:r>
              <a:rPr lang="en" sz="1700" b="1">
                <a:solidFill>
                  <a:schemeClr val="lt1"/>
                </a:solidFill>
                <a:latin typeface="Lexend"/>
                <a:ea typeface="Lexend"/>
                <a:cs typeface="Lexend"/>
                <a:sym typeface="Lexend"/>
              </a:rPr>
              <a:t>reviews</a:t>
            </a:r>
            <a:r>
              <a:rPr lang="en" sz="1700">
                <a:solidFill>
                  <a:schemeClr val="lt1"/>
                </a:solidFill>
                <a:latin typeface="Lexend"/>
                <a:ea typeface="Lexend"/>
                <a:cs typeface="Lexend"/>
                <a:sym typeface="Lexend"/>
              </a:rPr>
              <a:t> of accounting firms </a:t>
            </a:r>
            <a:endParaRPr sz="1700">
              <a:solidFill>
                <a:schemeClr val="lt1"/>
              </a:solidFill>
              <a:latin typeface="Lexend"/>
              <a:ea typeface="Lexend"/>
              <a:cs typeface="Lexend"/>
              <a:sym typeface="Lexend"/>
            </a:endParaRPr>
          </a:p>
          <a:p>
            <a:pPr marL="457200" lvl="0" indent="-336550" algn="l" rtl="0">
              <a:spcBef>
                <a:spcPts val="0"/>
              </a:spcBef>
              <a:spcAft>
                <a:spcPts val="0"/>
              </a:spcAft>
              <a:buClr>
                <a:schemeClr val="lt1"/>
              </a:buClr>
              <a:buSzPts val="1700"/>
              <a:buFont typeface="Lexend"/>
              <a:buChar char="●"/>
            </a:pPr>
            <a:r>
              <a:rPr lang="en" sz="1700" b="1">
                <a:solidFill>
                  <a:schemeClr val="lt1"/>
                </a:solidFill>
                <a:latin typeface="Lexend"/>
                <a:ea typeface="Lexend"/>
                <a:cs typeface="Lexend"/>
                <a:sym typeface="Lexend"/>
              </a:rPr>
              <a:t>Contact</a:t>
            </a:r>
            <a:r>
              <a:rPr lang="en" sz="1700">
                <a:solidFill>
                  <a:schemeClr val="lt1"/>
                </a:solidFill>
                <a:latin typeface="Lexend"/>
                <a:ea typeface="Lexend"/>
                <a:cs typeface="Lexend"/>
                <a:sym typeface="Lexend"/>
              </a:rPr>
              <a:t> accounting firms to learn more about their services and pricing</a:t>
            </a:r>
            <a:endParaRPr sz="1700">
              <a:solidFill>
                <a:schemeClr val="lt1"/>
              </a:solidFill>
              <a:latin typeface="Lexend"/>
              <a:ea typeface="Lexend"/>
              <a:cs typeface="Lexend"/>
              <a:sym typeface="Lexend"/>
            </a:endParaRPr>
          </a:p>
          <a:p>
            <a:pPr marL="0" lvl="0" indent="0" algn="l" rtl="0">
              <a:spcBef>
                <a:spcPts val="0"/>
              </a:spcBef>
              <a:spcAft>
                <a:spcPts val="0"/>
              </a:spcAft>
              <a:buNone/>
            </a:pPr>
            <a:endParaRPr sz="2300" b="1">
              <a:solidFill>
                <a:schemeClr val="lt1"/>
              </a:solidFill>
              <a:latin typeface="Lexend"/>
              <a:ea typeface="Lexend"/>
              <a:cs typeface="Lexend"/>
              <a:sym typeface="Lexend"/>
            </a:endParaRPr>
          </a:p>
          <a:p>
            <a:pPr marL="0" lvl="0" indent="0" algn="ctr" rtl="0">
              <a:spcBef>
                <a:spcPts val="0"/>
              </a:spcBef>
              <a:spcAft>
                <a:spcPts val="0"/>
              </a:spcAft>
              <a:buNone/>
            </a:pPr>
            <a:endParaRPr sz="1500">
              <a:solidFill>
                <a:schemeClr val="lt1"/>
              </a:solidFill>
              <a:latin typeface="Lexend"/>
              <a:ea typeface="Lexend"/>
              <a:cs typeface="Lexend"/>
              <a:sym typeface="Lexen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D623D"/>
        </a:solidFill>
        <a:effectLst/>
      </p:bgPr>
    </p:bg>
    <p:spTree>
      <p:nvGrpSpPr>
        <p:cNvPr id="1" name="Shape 125"/>
        <p:cNvGrpSpPr/>
        <p:nvPr/>
      </p:nvGrpSpPr>
      <p:grpSpPr>
        <a:xfrm>
          <a:off x="0" y="0"/>
          <a:ext cx="0" cy="0"/>
          <a:chOff x="0" y="0"/>
          <a:chExt cx="0" cy="0"/>
        </a:xfrm>
      </p:grpSpPr>
      <p:sp>
        <p:nvSpPr>
          <p:cNvPr id="126" name="Google Shape;126;p20"/>
          <p:cNvSpPr txBox="1"/>
          <p:nvPr/>
        </p:nvSpPr>
        <p:spPr>
          <a:xfrm>
            <a:off x="1286550" y="173825"/>
            <a:ext cx="6570900" cy="404100"/>
          </a:xfrm>
          <a:prstGeom prst="rect">
            <a:avLst/>
          </a:prstGeom>
          <a:noFill/>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None/>
            </a:pPr>
            <a:r>
              <a:rPr lang="en" sz="2100" b="1">
                <a:solidFill>
                  <a:srgbClr val="FFFFFF"/>
                </a:solidFill>
                <a:latin typeface="Lexend"/>
                <a:ea typeface="Lexend"/>
                <a:cs typeface="Lexend"/>
                <a:sym typeface="Lexend"/>
              </a:rPr>
              <a:t>Let’s apply it to the business:</a:t>
            </a:r>
            <a:endParaRPr sz="2100" b="1">
              <a:solidFill>
                <a:srgbClr val="FFFFFF"/>
              </a:solidFill>
              <a:latin typeface="Lexend"/>
              <a:ea typeface="Lexend"/>
              <a:cs typeface="Lexend"/>
              <a:sym typeface="Lexend"/>
            </a:endParaRPr>
          </a:p>
          <a:p>
            <a:pPr marL="0" lvl="0" indent="0" algn="ctr" rtl="0">
              <a:lnSpc>
                <a:spcPct val="80000"/>
              </a:lnSpc>
              <a:spcBef>
                <a:spcPts val="0"/>
              </a:spcBef>
              <a:spcAft>
                <a:spcPts val="0"/>
              </a:spcAft>
              <a:buNone/>
            </a:pPr>
            <a:endParaRPr sz="2100" b="1">
              <a:solidFill>
                <a:srgbClr val="FFFFFF"/>
              </a:solidFill>
              <a:latin typeface="Lexend"/>
              <a:ea typeface="Lexend"/>
              <a:cs typeface="Lexend"/>
              <a:sym typeface="Lexend"/>
            </a:endParaRPr>
          </a:p>
        </p:txBody>
      </p:sp>
      <p:sp>
        <p:nvSpPr>
          <p:cNvPr id="127" name="Google Shape;127;p20"/>
          <p:cNvSpPr/>
          <p:nvPr/>
        </p:nvSpPr>
        <p:spPr>
          <a:xfrm>
            <a:off x="1286550" y="891825"/>
            <a:ext cx="6570900" cy="7479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300" b="1">
              <a:solidFill>
                <a:schemeClr val="lt1"/>
              </a:solidFill>
              <a:latin typeface="Lexend"/>
              <a:ea typeface="Lexend"/>
              <a:cs typeface="Lexend"/>
              <a:sym typeface="Lexend"/>
            </a:endParaRPr>
          </a:p>
          <a:p>
            <a:pPr marL="0" lvl="0" indent="0" algn="ctr" rtl="0">
              <a:spcBef>
                <a:spcPts val="0"/>
              </a:spcBef>
              <a:spcAft>
                <a:spcPts val="0"/>
              </a:spcAft>
              <a:buNone/>
            </a:pPr>
            <a:endParaRPr sz="1700" b="1">
              <a:solidFill>
                <a:schemeClr val="lt1"/>
              </a:solidFill>
              <a:latin typeface="Lexend"/>
              <a:ea typeface="Lexend"/>
              <a:cs typeface="Lexend"/>
              <a:sym typeface="Lexend"/>
            </a:endParaRPr>
          </a:p>
          <a:p>
            <a:pPr marL="0" lvl="0" indent="0" algn="ctr" rtl="0">
              <a:spcBef>
                <a:spcPts val="0"/>
              </a:spcBef>
              <a:spcAft>
                <a:spcPts val="0"/>
              </a:spcAft>
              <a:buNone/>
            </a:pPr>
            <a:r>
              <a:rPr lang="en" sz="1700" b="1">
                <a:solidFill>
                  <a:schemeClr val="lt1"/>
                </a:solidFill>
                <a:latin typeface="Lexend"/>
                <a:ea typeface="Lexend"/>
                <a:cs typeface="Lexend"/>
                <a:sym typeface="Lexend"/>
              </a:rPr>
              <a:t>ALTERNATIVE EVALUATION</a:t>
            </a:r>
            <a:endParaRPr sz="1700" b="1">
              <a:solidFill>
                <a:schemeClr val="lt1"/>
              </a:solidFill>
              <a:latin typeface="Lexend"/>
              <a:ea typeface="Lexend"/>
              <a:cs typeface="Lexend"/>
              <a:sym typeface="Lexend"/>
            </a:endParaRPr>
          </a:p>
          <a:p>
            <a:pPr marL="0" lvl="0" indent="0" algn="ctr" rtl="0">
              <a:spcBef>
                <a:spcPts val="0"/>
              </a:spcBef>
              <a:spcAft>
                <a:spcPts val="0"/>
              </a:spcAft>
              <a:buNone/>
            </a:pPr>
            <a:endParaRPr sz="2300" b="1">
              <a:solidFill>
                <a:schemeClr val="lt1"/>
              </a:solidFill>
              <a:latin typeface="Lexend"/>
              <a:ea typeface="Lexend"/>
              <a:cs typeface="Lexend"/>
              <a:sym typeface="Lexend"/>
            </a:endParaRPr>
          </a:p>
          <a:p>
            <a:pPr marL="0" lvl="0" indent="0" algn="ctr" rtl="0">
              <a:spcBef>
                <a:spcPts val="0"/>
              </a:spcBef>
              <a:spcAft>
                <a:spcPts val="0"/>
              </a:spcAft>
              <a:buNone/>
            </a:pPr>
            <a:endParaRPr sz="1500">
              <a:solidFill>
                <a:schemeClr val="lt1"/>
              </a:solidFill>
              <a:latin typeface="Lexend"/>
              <a:ea typeface="Lexend"/>
              <a:cs typeface="Lexend"/>
              <a:sym typeface="Lexend"/>
            </a:endParaRPr>
          </a:p>
        </p:txBody>
      </p:sp>
      <p:sp>
        <p:nvSpPr>
          <p:cNvPr id="128" name="Google Shape;128;p20"/>
          <p:cNvSpPr/>
          <p:nvPr/>
        </p:nvSpPr>
        <p:spPr>
          <a:xfrm>
            <a:off x="1286550" y="1639725"/>
            <a:ext cx="6570900" cy="32484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00">
              <a:solidFill>
                <a:schemeClr val="lt1"/>
              </a:solidFill>
              <a:latin typeface="Lexend"/>
              <a:ea typeface="Lexend"/>
              <a:cs typeface="Lexend"/>
              <a:sym typeface="Lexend"/>
            </a:endParaRPr>
          </a:p>
          <a:p>
            <a:pPr marL="0" lvl="0" indent="0" algn="l" rtl="0">
              <a:spcBef>
                <a:spcPts val="0"/>
              </a:spcBef>
              <a:spcAft>
                <a:spcPts val="0"/>
              </a:spcAft>
              <a:buNone/>
            </a:pPr>
            <a:r>
              <a:rPr lang="en" sz="1700">
                <a:solidFill>
                  <a:schemeClr val="lt1"/>
                </a:solidFill>
                <a:latin typeface="Lexend"/>
                <a:ea typeface="Lexend"/>
                <a:cs typeface="Lexend"/>
                <a:sym typeface="Lexend"/>
              </a:rPr>
              <a:t>Once small business owners have gathered information about potential accounting firms, they will begin to evaluate the alternatives.</a:t>
            </a:r>
            <a:r>
              <a:rPr lang="en" sz="1700" b="1">
                <a:solidFill>
                  <a:schemeClr val="lt1"/>
                </a:solidFill>
                <a:latin typeface="Lexend"/>
                <a:ea typeface="Lexend"/>
                <a:cs typeface="Lexend"/>
                <a:sym typeface="Lexend"/>
              </a:rPr>
              <a:t> </a:t>
            </a:r>
            <a:endParaRPr sz="1700" b="1">
              <a:solidFill>
                <a:schemeClr val="lt1"/>
              </a:solidFill>
              <a:latin typeface="Lexend"/>
              <a:ea typeface="Lexend"/>
              <a:cs typeface="Lexend"/>
              <a:sym typeface="Lexend"/>
            </a:endParaRPr>
          </a:p>
          <a:p>
            <a:pPr marL="0" lvl="0" indent="0" algn="l" rtl="0">
              <a:spcBef>
                <a:spcPts val="0"/>
              </a:spcBef>
              <a:spcAft>
                <a:spcPts val="0"/>
              </a:spcAft>
              <a:buNone/>
            </a:pPr>
            <a:endParaRPr sz="1700" b="1">
              <a:solidFill>
                <a:schemeClr val="lt1"/>
              </a:solidFill>
              <a:latin typeface="Lexend"/>
              <a:ea typeface="Lexend"/>
              <a:cs typeface="Lexend"/>
              <a:sym typeface="Lexend"/>
            </a:endParaRPr>
          </a:p>
          <a:p>
            <a:pPr marL="0" lvl="0" indent="0" algn="l" rtl="0">
              <a:spcBef>
                <a:spcPts val="0"/>
              </a:spcBef>
              <a:spcAft>
                <a:spcPts val="0"/>
              </a:spcAft>
              <a:buNone/>
            </a:pPr>
            <a:r>
              <a:rPr lang="en" sz="1700" b="1">
                <a:solidFill>
                  <a:schemeClr val="lt1"/>
                </a:solidFill>
                <a:latin typeface="Lexend"/>
                <a:ea typeface="Lexend"/>
                <a:cs typeface="Lexend"/>
                <a:sym typeface="Lexend"/>
              </a:rPr>
              <a:t>They consider the following factors</a:t>
            </a:r>
            <a:r>
              <a:rPr lang="en" sz="1700">
                <a:solidFill>
                  <a:schemeClr val="lt1"/>
                </a:solidFill>
                <a:latin typeface="Lexend"/>
                <a:ea typeface="Lexend"/>
                <a:cs typeface="Lexend"/>
                <a:sym typeface="Lexend"/>
              </a:rPr>
              <a:t> </a:t>
            </a:r>
            <a:r>
              <a:rPr lang="en" sz="1700" b="1">
                <a:solidFill>
                  <a:schemeClr val="lt1"/>
                </a:solidFill>
                <a:latin typeface="Lexend"/>
                <a:ea typeface="Lexend"/>
                <a:cs typeface="Lexend"/>
                <a:sym typeface="Lexend"/>
              </a:rPr>
              <a:t>of the firm: </a:t>
            </a:r>
            <a:endParaRPr sz="1700" b="1">
              <a:solidFill>
                <a:schemeClr val="lt1"/>
              </a:solidFill>
              <a:latin typeface="Lexend"/>
              <a:ea typeface="Lexend"/>
              <a:cs typeface="Lexend"/>
              <a:sym typeface="Lexend"/>
            </a:endParaRPr>
          </a:p>
          <a:p>
            <a:pPr marL="457200" lvl="0" indent="-336550" algn="l" rtl="0">
              <a:spcBef>
                <a:spcPts val="0"/>
              </a:spcBef>
              <a:spcAft>
                <a:spcPts val="0"/>
              </a:spcAft>
              <a:buClr>
                <a:schemeClr val="lt1"/>
              </a:buClr>
              <a:buSzPts val="1700"/>
              <a:buFont typeface="Lexend"/>
              <a:buChar char="●"/>
            </a:pPr>
            <a:r>
              <a:rPr lang="en" sz="1700">
                <a:solidFill>
                  <a:schemeClr val="lt1"/>
                </a:solidFill>
                <a:latin typeface="Lexend"/>
                <a:ea typeface="Lexend"/>
                <a:cs typeface="Lexend"/>
                <a:sym typeface="Lexend"/>
              </a:rPr>
              <a:t>Experience with small businesses in their industry </a:t>
            </a:r>
            <a:endParaRPr sz="1700">
              <a:solidFill>
                <a:schemeClr val="lt1"/>
              </a:solidFill>
              <a:latin typeface="Lexend"/>
              <a:ea typeface="Lexend"/>
              <a:cs typeface="Lexend"/>
              <a:sym typeface="Lexend"/>
            </a:endParaRPr>
          </a:p>
          <a:p>
            <a:pPr marL="457200" lvl="0" indent="-336550" algn="l" rtl="0">
              <a:spcBef>
                <a:spcPts val="0"/>
              </a:spcBef>
              <a:spcAft>
                <a:spcPts val="0"/>
              </a:spcAft>
              <a:buClr>
                <a:schemeClr val="lt1"/>
              </a:buClr>
              <a:buSzPts val="1700"/>
              <a:buFont typeface="Lexend"/>
              <a:buChar char="●"/>
            </a:pPr>
            <a:r>
              <a:rPr lang="en" sz="1700">
                <a:solidFill>
                  <a:schemeClr val="lt1"/>
                </a:solidFill>
                <a:latin typeface="Lexend"/>
                <a:ea typeface="Lexend"/>
                <a:cs typeface="Lexend"/>
                <a:sym typeface="Lexend"/>
              </a:rPr>
              <a:t>Reputation and customer reviews </a:t>
            </a:r>
            <a:endParaRPr sz="1700">
              <a:solidFill>
                <a:schemeClr val="lt1"/>
              </a:solidFill>
              <a:latin typeface="Lexend"/>
              <a:ea typeface="Lexend"/>
              <a:cs typeface="Lexend"/>
              <a:sym typeface="Lexend"/>
            </a:endParaRPr>
          </a:p>
          <a:p>
            <a:pPr marL="457200" lvl="0" indent="-336550" algn="l" rtl="0">
              <a:spcBef>
                <a:spcPts val="0"/>
              </a:spcBef>
              <a:spcAft>
                <a:spcPts val="0"/>
              </a:spcAft>
              <a:buClr>
                <a:schemeClr val="lt1"/>
              </a:buClr>
              <a:buSzPts val="1700"/>
              <a:buFont typeface="Lexend"/>
              <a:buChar char="●"/>
            </a:pPr>
            <a:r>
              <a:rPr lang="en" sz="1700">
                <a:solidFill>
                  <a:schemeClr val="lt1"/>
                </a:solidFill>
                <a:latin typeface="Lexend"/>
                <a:ea typeface="Lexend"/>
                <a:cs typeface="Lexend"/>
                <a:sym typeface="Lexend"/>
              </a:rPr>
              <a:t>Range of services </a:t>
            </a:r>
            <a:endParaRPr sz="1700">
              <a:solidFill>
                <a:schemeClr val="lt1"/>
              </a:solidFill>
              <a:latin typeface="Lexend"/>
              <a:ea typeface="Lexend"/>
              <a:cs typeface="Lexend"/>
              <a:sym typeface="Lexend"/>
            </a:endParaRPr>
          </a:p>
          <a:p>
            <a:pPr marL="457200" lvl="0" indent="-336550" algn="l" rtl="0">
              <a:spcBef>
                <a:spcPts val="0"/>
              </a:spcBef>
              <a:spcAft>
                <a:spcPts val="0"/>
              </a:spcAft>
              <a:buClr>
                <a:schemeClr val="lt1"/>
              </a:buClr>
              <a:buSzPts val="1700"/>
              <a:buFont typeface="Lexend"/>
              <a:buChar char="●"/>
            </a:pPr>
            <a:r>
              <a:rPr lang="en" sz="1700">
                <a:solidFill>
                  <a:schemeClr val="lt1"/>
                </a:solidFill>
                <a:latin typeface="Lexend"/>
                <a:ea typeface="Lexend"/>
                <a:cs typeface="Lexend"/>
                <a:sym typeface="Lexend"/>
              </a:rPr>
              <a:t>Pricing </a:t>
            </a:r>
            <a:endParaRPr sz="1700">
              <a:solidFill>
                <a:schemeClr val="lt1"/>
              </a:solidFill>
              <a:latin typeface="Lexend"/>
              <a:ea typeface="Lexend"/>
              <a:cs typeface="Lexend"/>
              <a:sym typeface="Lexend"/>
            </a:endParaRPr>
          </a:p>
          <a:p>
            <a:pPr marL="457200" lvl="0" indent="-336550" algn="l" rtl="0">
              <a:spcBef>
                <a:spcPts val="0"/>
              </a:spcBef>
              <a:spcAft>
                <a:spcPts val="0"/>
              </a:spcAft>
              <a:buClr>
                <a:schemeClr val="lt1"/>
              </a:buClr>
              <a:buSzPts val="1700"/>
              <a:buFont typeface="Lexend"/>
              <a:buChar char="●"/>
            </a:pPr>
            <a:r>
              <a:rPr lang="en" sz="1700">
                <a:solidFill>
                  <a:schemeClr val="lt1"/>
                </a:solidFill>
                <a:latin typeface="Lexend"/>
                <a:ea typeface="Lexend"/>
                <a:cs typeface="Lexend"/>
                <a:sym typeface="Lexend"/>
              </a:rPr>
              <a:t>Location and convenience</a:t>
            </a:r>
            <a:endParaRPr sz="1700">
              <a:solidFill>
                <a:schemeClr val="lt1"/>
              </a:solidFill>
              <a:latin typeface="Lexend"/>
              <a:ea typeface="Lexend"/>
              <a:cs typeface="Lexend"/>
              <a:sym typeface="Lexend"/>
            </a:endParaRPr>
          </a:p>
          <a:p>
            <a:pPr marL="0" lvl="0" indent="0" algn="l" rtl="0">
              <a:spcBef>
                <a:spcPts val="0"/>
              </a:spcBef>
              <a:spcAft>
                <a:spcPts val="0"/>
              </a:spcAft>
              <a:buNone/>
            </a:pPr>
            <a:endParaRPr sz="2300">
              <a:solidFill>
                <a:schemeClr val="lt1"/>
              </a:solidFill>
              <a:latin typeface="Lexend"/>
              <a:ea typeface="Lexend"/>
              <a:cs typeface="Lexend"/>
              <a:sym typeface="Lexend"/>
            </a:endParaRPr>
          </a:p>
          <a:p>
            <a:pPr marL="0" lvl="0" indent="0" algn="ctr" rtl="0">
              <a:spcBef>
                <a:spcPts val="0"/>
              </a:spcBef>
              <a:spcAft>
                <a:spcPts val="0"/>
              </a:spcAft>
              <a:buNone/>
            </a:pPr>
            <a:endParaRPr sz="1500">
              <a:solidFill>
                <a:schemeClr val="lt1"/>
              </a:solidFill>
              <a:latin typeface="Lexend"/>
              <a:ea typeface="Lexend"/>
              <a:cs typeface="Lexend"/>
              <a:sym typeface="Lexen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D623D"/>
        </a:solidFill>
        <a:effectLst/>
      </p:bgPr>
    </p:bg>
    <p:spTree>
      <p:nvGrpSpPr>
        <p:cNvPr id="1" name="Shape 132"/>
        <p:cNvGrpSpPr/>
        <p:nvPr/>
      </p:nvGrpSpPr>
      <p:grpSpPr>
        <a:xfrm>
          <a:off x="0" y="0"/>
          <a:ext cx="0" cy="0"/>
          <a:chOff x="0" y="0"/>
          <a:chExt cx="0" cy="0"/>
        </a:xfrm>
      </p:grpSpPr>
      <p:sp>
        <p:nvSpPr>
          <p:cNvPr id="133" name="Google Shape;133;p21"/>
          <p:cNvSpPr txBox="1"/>
          <p:nvPr/>
        </p:nvSpPr>
        <p:spPr>
          <a:xfrm>
            <a:off x="1286550" y="173825"/>
            <a:ext cx="6570900" cy="404100"/>
          </a:xfrm>
          <a:prstGeom prst="rect">
            <a:avLst/>
          </a:prstGeom>
          <a:noFill/>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None/>
            </a:pPr>
            <a:r>
              <a:rPr lang="en" sz="2100" b="1">
                <a:solidFill>
                  <a:srgbClr val="FFFFFF"/>
                </a:solidFill>
                <a:latin typeface="Lexend"/>
                <a:ea typeface="Lexend"/>
                <a:cs typeface="Lexend"/>
                <a:sym typeface="Lexend"/>
              </a:rPr>
              <a:t>Let’s apply it to the business:</a:t>
            </a:r>
            <a:endParaRPr sz="2100" b="1">
              <a:solidFill>
                <a:srgbClr val="FFFFFF"/>
              </a:solidFill>
              <a:latin typeface="Lexend"/>
              <a:ea typeface="Lexend"/>
              <a:cs typeface="Lexend"/>
              <a:sym typeface="Lexend"/>
            </a:endParaRPr>
          </a:p>
          <a:p>
            <a:pPr marL="0" lvl="0" indent="0" algn="ctr" rtl="0">
              <a:lnSpc>
                <a:spcPct val="80000"/>
              </a:lnSpc>
              <a:spcBef>
                <a:spcPts val="0"/>
              </a:spcBef>
              <a:spcAft>
                <a:spcPts val="0"/>
              </a:spcAft>
              <a:buNone/>
            </a:pPr>
            <a:endParaRPr sz="2100" b="1">
              <a:solidFill>
                <a:srgbClr val="FFFFFF"/>
              </a:solidFill>
              <a:latin typeface="Lexend"/>
              <a:ea typeface="Lexend"/>
              <a:cs typeface="Lexend"/>
              <a:sym typeface="Lexend"/>
            </a:endParaRPr>
          </a:p>
        </p:txBody>
      </p:sp>
      <p:sp>
        <p:nvSpPr>
          <p:cNvPr id="134" name="Google Shape;134;p21"/>
          <p:cNvSpPr/>
          <p:nvPr/>
        </p:nvSpPr>
        <p:spPr>
          <a:xfrm>
            <a:off x="1286550" y="891825"/>
            <a:ext cx="6570900" cy="7479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300" b="1">
              <a:solidFill>
                <a:schemeClr val="lt1"/>
              </a:solidFill>
              <a:latin typeface="Lexend"/>
              <a:ea typeface="Lexend"/>
              <a:cs typeface="Lexend"/>
              <a:sym typeface="Lexend"/>
            </a:endParaRPr>
          </a:p>
          <a:p>
            <a:pPr marL="0" lvl="0" indent="0" algn="ctr" rtl="0">
              <a:spcBef>
                <a:spcPts val="0"/>
              </a:spcBef>
              <a:spcAft>
                <a:spcPts val="0"/>
              </a:spcAft>
              <a:buNone/>
            </a:pPr>
            <a:endParaRPr sz="1700" b="1">
              <a:solidFill>
                <a:schemeClr val="lt1"/>
              </a:solidFill>
              <a:latin typeface="Lexend"/>
              <a:ea typeface="Lexend"/>
              <a:cs typeface="Lexend"/>
              <a:sym typeface="Lexend"/>
            </a:endParaRPr>
          </a:p>
          <a:p>
            <a:pPr marL="0" lvl="0" indent="0" algn="ctr" rtl="0">
              <a:spcBef>
                <a:spcPts val="0"/>
              </a:spcBef>
              <a:spcAft>
                <a:spcPts val="0"/>
              </a:spcAft>
              <a:buNone/>
            </a:pPr>
            <a:r>
              <a:rPr lang="en" sz="1700" b="1">
                <a:solidFill>
                  <a:schemeClr val="lt1"/>
                </a:solidFill>
                <a:latin typeface="Lexend"/>
                <a:ea typeface="Lexend"/>
                <a:cs typeface="Lexend"/>
                <a:sym typeface="Lexend"/>
              </a:rPr>
              <a:t>PURCHASE DECISION MAKING</a:t>
            </a:r>
            <a:endParaRPr sz="1700" b="1">
              <a:solidFill>
                <a:schemeClr val="lt1"/>
              </a:solidFill>
              <a:latin typeface="Lexend"/>
              <a:ea typeface="Lexend"/>
              <a:cs typeface="Lexend"/>
              <a:sym typeface="Lexend"/>
            </a:endParaRPr>
          </a:p>
          <a:p>
            <a:pPr marL="0" lvl="0" indent="0" algn="ctr" rtl="0">
              <a:spcBef>
                <a:spcPts val="0"/>
              </a:spcBef>
              <a:spcAft>
                <a:spcPts val="0"/>
              </a:spcAft>
              <a:buNone/>
            </a:pPr>
            <a:endParaRPr sz="2300" b="1">
              <a:solidFill>
                <a:schemeClr val="lt1"/>
              </a:solidFill>
              <a:latin typeface="Lexend"/>
              <a:ea typeface="Lexend"/>
              <a:cs typeface="Lexend"/>
              <a:sym typeface="Lexend"/>
            </a:endParaRPr>
          </a:p>
          <a:p>
            <a:pPr marL="0" lvl="0" indent="0" algn="ctr" rtl="0">
              <a:spcBef>
                <a:spcPts val="0"/>
              </a:spcBef>
              <a:spcAft>
                <a:spcPts val="0"/>
              </a:spcAft>
              <a:buNone/>
            </a:pPr>
            <a:endParaRPr sz="1500">
              <a:solidFill>
                <a:schemeClr val="lt1"/>
              </a:solidFill>
              <a:latin typeface="Lexend"/>
              <a:ea typeface="Lexend"/>
              <a:cs typeface="Lexend"/>
              <a:sym typeface="Lexend"/>
            </a:endParaRPr>
          </a:p>
        </p:txBody>
      </p:sp>
      <p:sp>
        <p:nvSpPr>
          <p:cNvPr id="135" name="Google Shape;135;p21"/>
          <p:cNvSpPr/>
          <p:nvPr/>
        </p:nvSpPr>
        <p:spPr>
          <a:xfrm>
            <a:off x="1286550" y="1639725"/>
            <a:ext cx="6570900" cy="32484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457200" lvl="0" indent="0" algn="l" rtl="0">
              <a:spcBef>
                <a:spcPts val="0"/>
              </a:spcBef>
              <a:spcAft>
                <a:spcPts val="0"/>
              </a:spcAft>
              <a:buNone/>
            </a:pPr>
            <a:r>
              <a:rPr lang="en" sz="1700" b="1">
                <a:solidFill>
                  <a:schemeClr val="lt1"/>
                </a:solidFill>
                <a:latin typeface="Lexend"/>
                <a:ea typeface="Lexend"/>
                <a:cs typeface="Lexend"/>
                <a:sym typeface="Lexend"/>
              </a:rPr>
              <a:t>Once small business owners have evaluated the alternatives, they will make a purchase decision. They choose to hire the accounting firm that they believe is the best fit for their needs.</a:t>
            </a:r>
            <a:endParaRPr sz="1700" b="1">
              <a:solidFill>
                <a:schemeClr val="lt1"/>
              </a:solidFill>
              <a:latin typeface="Lexend"/>
              <a:ea typeface="Lexend"/>
              <a:cs typeface="Lexend"/>
              <a:sym typeface="Lexend"/>
            </a:endParaRPr>
          </a:p>
          <a:p>
            <a:pPr marL="0" lvl="0" indent="0" algn="l" rtl="0">
              <a:spcBef>
                <a:spcPts val="0"/>
              </a:spcBef>
              <a:spcAft>
                <a:spcPts val="0"/>
              </a:spcAft>
              <a:buNone/>
            </a:pPr>
            <a:endParaRPr sz="2300" b="1">
              <a:solidFill>
                <a:schemeClr val="lt1"/>
              </a:solidFill>
              <a:latin typeface="Lexend"/>
              <a:ea typeface="Lexend"/>
              <a:cs typeface="Lexend"/>
              <a:sym typeface="Lexend"/>
            </a:endParaRPr>
          </a:p>
          <a:p>
            <a:pPr marL="0" lvl="0" indent="0" algn="ctr" rtl="0">
              <a:spcBef>
                <a:spcPts val="0"/>
              </a:spcBef>
              <a:spcAft>
                <a:spcPts val="0"/>
              </a:spcAft>
              <a:buNone/>
            </a:pPr>
            <a:endParaRPr sz="1500">
              <a:solidFill>
                <a:schemeClr val="lt1"/>
              </a:solidFill>
              <a:latin typeface="Lexend"/>
              <a:ea typeface="Lexend"/>
              <a:cs typeface="Lexend"/>
              <a:sym typeface="Lexen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D623D"/>
        </a:solidFill>
        <a:effectLst/>
      </p:bgPr>
    </p:bg>
    <p:spTree>
      <p:nvGrpSpPr>
        <p:cNvPr id="1" name="Shape 139"/>
        <p:cNvGrpSpPr/>
        <p:nvPr/>
      </p:nvGrpSpPr>
      <p:grpSpPr>
        <a:xfrm>
          <a:off x="0" y="0"/>
          <a:ext cx="0" cy="0"/>
          <a:chOff x="0" y="0"/>
          <a:chExt cx="0" cy="0"/>
        </a:xfrm>
      </p:grpSpPr>
      <p:sp>
        <p:nvSpPr>
          <p:cNvPr id="140" name="Google Shape;140;p22"/>
          <p:cNvSpPr txBox="1"/>
          <p:nvPr/>
        </p:nvSpPr>
        <p:spPr>
          <a:xfrm>
            <a:off x="1286550" y="173825"/>
            <a:ext cx="6570900" cy="404100"/>
          </a:xfrm>
          <a:prstGeom prst="rect">
            <a:avLst/>
          </a:prstGeom>
          <a:noFill/>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None/>
            </a:pPr>
            <a:r>
              <a:rPr lang="en" sz="2100" b="1">
                <a:solidFill>
                  <a:srgbClr val="FFFFFF"/>
                </a:solidFill>
                <a:latin typeface="Lexend"/>
                <a:ea typeface="Lexend"/>
                <a:cs typeface="Lexend"/>
                <a:sym typeface="Lexend"/>
              </a:rPr>
              <a:t>Let’s apply it to the business:</a:t>
            </a:r>
            <a:endParaRPr sz="2100" b="1">
              <a:solidFill>
                <a:srgbClr val="FFFFFF"/>
              </a:solidFill>
              <a:latin typeface="Lexend"/>
              <a:ea typeface="Lexend"/>
              <a:cs typeface="Lexend"/>
              <a:sym typeface="Lexend"/>
            </a:endParaRPr>
          </a:p>
          <a:p>
            <a:pPr marL="0" lvl="0" indent="0" algn="ctr" rtl="0">
              <a:lnSpc>
                <a:spcPct val="80000"/>
              </a:lnSpc>
              <a:spcBef>
                <a:spcPts val="0"/>
              </a:spcBef>
              <a:spcAft>
                <a:spcPts val="0"/>
              </a:spcAft>
              <a:buNone/>
            </a:pPr>
            <a:endParaRPr sz="2100" b="1">
              <a:solidFill>
                <a:srgbClr val="FFFFFF"/>
              </a:solidFill>
              <a:latin typeface="Lexend"/>
              <a:ea typeface="Lexend"/>
              <a:cs typeface="Lexend"/>
              <a:sym typeface="Lexend"/>
            </a:endParaRPr>
          </a:p>
        </p:txBody>
      </p:sp>
      <p:sp>
        <p:nvSpPr>
          <p:cNvPr id="141" name="Google Shape;141;p22"/>
          <p:cNvSpPr/>
          <p:nvPr/>
        </p:nvSpPr>
        <p:spPr>
          <a:xfrm>
            <a:off x="1286550" y="891825"/>
            <a:ext cx="6570900" cy="7479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300" b="1">
              <a:solidFill>
                <a:schemeClr val="lt1"/>
              </a:solidFill>
              <a:latin typeface="Lexend"/>
              <a:ea typeface="Lexend"/>
              <a:cs typeface="Lexend"/>
              <a:sym typeface="Lexend"/>
            </a:endParaRPr>
          </a:p>
          <a:p>
            <a:pPr marL="0" lvl="0" indent="0" algn="ctr" rtl="0">
              <a:spcBef>
                <a:spcPts val="0"/>
              </a:spcBef>
              <a:spcAft>
                <a:spcPts val="0"/>
              </a:spcAft>
              <a:buNone/>
            </a:pPr>
            <a:endParaRPr sz="1700" b="1">
              <a:solidFill>
                <a:schemeClr val="lt1"/>
              </a:solidFill>
              <a:latin typeface="Lexend"/>
              <a:ea typeface="Lexend"/>
              <a:cs typeface="Lexend"/>
              <a:sym typeface="Lexend"/>
            </a:endParaRPr>
          </a:p>
          <a:p>
            <a:pPr marL="0" lvl="0" indent="0" algn="ctr" rtl="0">
              <a:spcBef>
                <a:spcPts val="0"/>
              </a:spcBef>
              <a:spcAft>
                <a:spcPts val="0"/>
              </a:spcAft>
              <a:buNone/>
            </a:pPr>
            <a:r>
              <a:rPr lang="en" sz="1700" b="1">
                <a:solidFill>
                  <a:schemeClr val="lt1"/>
                </a:solidFill>
                <a:latin typeface="Lexend"/>
                <a:ea typeface="Lexend"/>
                <a:cs typeface="Lexend"/>
                <a:sym typeface="Lexend"/>
              </a:rPr>
              <a:t>POST PURCHASE EVALUATION</a:t>
            </a:r>
            <a:endParaRPr sz="1700" b="1">
              <a:solidFill>
                <a:schemeClr val="lt1"/>
              </a:solidFill>
              <a:latin typeface="Lexend"/>
              <a:ea typeface="Lexend"/>
              <a:cs typeface="Lexend"/>
              <a:sym typeface="Lexend"/>
            </a:endParaRPr>
          </a:p>
          <a:p>
            <a:pPr marL="0" lvl="0" indent="0" algn="ctr" rtl="0">
              <a:spcBef>
                <a:spcPts val="0"/>
              </a:spcBef>
              <a:spcAft>
                <a:spcPts val="0"/>
              </a:spcAft>
              <a:buNone/>
            </a:pPr>
            <a:endParaRPr sz="2300" b="1">
              <a:solidFill>
                <a:schemeClr val="lt1"/>
              </a:solidFill>
              <a:latin typeface="Lexend"/>
              <a:ea typeface="Lexend"/>
              <a:cs typeface="Lexend"/>
              <a:sym typeface="Lexend"/>
            </a:endParaRPr>
          </a:p>
          <a:p>
            <a:pPr marL="0" lvl="0" indent="0" algn="ctr" rtl="0">
              <a:spcBef>
                <a:spcPts val="0"/>
              </a:spcBef>
              <a:spcAft>
                <a:spcPts val="0"/>
              </a:spcAft>
              <a:buNone/>
            </a:pPr>
            <a:endParaRPr sz="1500">
              <a:solidFill>
                <a:schemeClr val="lt1"/>
              </a:solidFill>
              <a:latin typeface="Lexend"/>
              <a:ea typeface="Lexend"/>
              <a:cs typeface="Lexend"/>
              <a:sym typeface="Lexend"/>
            </a:endParaRPr>
          </a:p>
        </p:txBody>
      </p:sp>
      <p:sp>
        <p:nvSpPr>
          <p:cNvPr id="142" name="Google Shape;142;p22"/>
          <p:cNvSpPr/>
          <p:nvPr/>
        </p:nvSpPr>
        <p:spPr>
          <a:xfrm>
            <a:off x="1286550" y="1639725"/>
            <a:ext cx="6570900" cy="32484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00">
              <a:solidFill>
                <a:schemeClr val="lt1"/>
              </a:solidFill>
              <a:latin typeface="Lexend"/>
              <a:ea typeface="Lexend"/>
              <a:cs typeface="Lexend"/>
              <a:sym typeface="Lexend"/>
            </a:endParaRPr>
          </a:p>
          <a:p>
            <a:pPr marL="0" lvl="0" indent="0" algn="l" rtl="0">
              <a:spcBef>
                <a:spcPts val="0"/>
              </a:spcBef>
              <a:spcAft>
                <a:spcPts val="0"/>
              </a:spcAft>
              <a:buNone/>
            </a:pPr>
            <a:r>
              <a:rPr lang="en" sz="1700">
                <a:solidFill>
                  <a:schemeClr val="lt1"/>
                </a:solidFill>
                <a:latin typeface="Lexend"/>
                <a:ea typeface="Lexend"/>
                <a:cs typeface="Lexend"/>
                <a:sym typeface="Lexend"/>
              </a:rPr>
              <a:t>After small business owners have hired an accounting firm, they will evaluate the services they receive. </a:t>
            </a:r>
            <a:endParaRPr sz="1700">
              <a:solidFill>
                <a:schemeClr val="lt1"/>
              </a:solidFill>
              <a:latin typeface="Lexend"/>
              <a:ea typeface="Lexend"/>
              <a:cs typeface="Lexend"/>
              <a:sym typeface="Lexend"/>
            </a:endParaRPr>
          </a:p>
          <a:p>
            <a:pPr marL="0" lvl="0" indent="0" algn="l" rtl="0">
              <a:spcBef>
                <a:spcPts val="0"/>
              </a:spcBef>
              <a:spcAft>
                <a:spcPts val="0"/>
              </a:spcAft>
              <a:buNone/>
            </a:pPr>
            <a:endParaRPr sz="1700" b="1">
              <a:solidFill>
                <a:schemeClr val="lt1"/>
              </a:solidFill>
              <a:latin typeface="Lexend"/>
              <a:ea typeface="Lexend"/>
              <a:cs typeface="Lexend"/>
              <a:sym typeface="Lexend"/>
            </a:endParaRPr>
          </a:p>
          <a:p>
            <a:pPr marL="0" lvl="0" indent="0" algn="l" rtl="0">
              <a:spcBef>
                <a:spcPts val="0"/>
              </a:spcBef>
              <a:spcAft>
                <a:spcPts val="0"/>
              </a:spcAft>
              <a:buNone/>
            </a:pPr>
            <a:r>
              <a:rPr lang="en" sz="1700" b="1">
                <a:solidFill>
                  <a:schemeClr val="lt1"/>
                </a:solidFill>
                <a:latin typeface="Lexend"/>
                <a:ea typeface="Lexend"/>
                <a:cs typeface="Lexend"/>
                <a:sym typeface="Lexend"/>
              </a:rPr>
              <a:t>They consider the following factors of the firm:</a:t>
            </a:r>
            <a:endParaRPr sz="1700" b="1">
              <a:solidFill>
                <a:schemeClr val="lt1"/>
              </a:solidFill>
              <a:latin typeface="Lexend"/>
              <a:ea typeface="Lexend"/>
              <a:cs typeface="Lexend"/>
              <a:sym typeface="Lexend"/>
            </a:endParaRPr>
          </a:p>
          <a:p>
            <a:pPr marL="0" lvl="0" indent="0" algn="l" rtl="0">
              <a:spcBef>
                <a:spcPts val="0"/>
              </a:spcBef>
              <a:spcAft>
                <a:spcPts val="0"/>
              </a:spcAft>
              <a:buNone/>
            </a:pPr>
            <a:endParaRPr sz="1700" b="1">
              <a:solidFill>
                <a:schemeClr val="lt1"/>
              </a:solidFill>
              <a:latin typeface="Lexend"/>
              <a:ea typeface="Lexend"/>
              <a:cs typeface="Lexend"/>
              <a:sym typeface="Lexend"/>
            </a:endParaRPr>
          </a:p>
          <a:p>
            <a:pPr marL="457200" lvl="0" indent="-336550" algn="l" rtl="0">
              <a:spcBef>
                <a:spcPts val="0"/>
              </a:spcBef>
              <a:spcAft>
                <a:spcPts val="0"/>
              </a:spcAft>
              <a:buClr>
                <a:schemeClr val="lt1"/>
              </a:buClr>
              <a:buSzPts val="1700"/>
              <a:buFont typeface="Lexend"/>
              <a:buChar char="●"/>
            </a:pPr>
            <a:r>
              <a:rPr lang="en" sz="1700">
                <a:solidFill>
                  <a:schemeClr val="lt1"/>
                </a:solidFill>
                <a:latin typeface="Lexend"/>
                <a:ea typeface="Lexend"/>
                <a:cs typeface="Lexend"/>
                <a:sym typeface="Lexend"/>
              </a:rPr>
              <a:t>Responsiveness to their needs </a:t>
            </a:r>
            <a:endParaRPr sz="1700">
              <a:solidFill>
                <a:schemeClr val="lt1"/>
              </a:solidFill>
              <a:latin typeface="Lexend"/>
              <a:ea typeface="Lexend"/>
              <a:cs typeface="Lexend"/>
              <a:sym typeface="Lexend"/>
            </a:endParaRPr>
          </a:p>
          <a:p>
            <a:pPr marL="457200" lvl="0" indent="-336550" algn="l" rtl="0">
              <a:spcBef>
                <a:spcPts val="0"/>
              </a:spcBef>
              <a:spcAft>
                <a:spcPts val="0"/>
              </a:spcAft>
              <a:buClr>
                <a:schemeClr val="lt1"/>
              </a:buClr>
              <a:buSzPts val="1700"/>
              <a:buFont typeface="Lexend"/>
              <a:buChar char="●"/>
            </a:pPr>
            <a:r>
              <a:rPr lang="en" sz="1700">
                <a:solidFill>
                  <a:schemeClr val="lt1"/>
                </a:solidFill>
                <a:latin typeface="Lexend"/>
                <a:ea typeface="Lexend"/>
                <a:cs typeface="Lexend"/>
                <a:sym typeface="Lexend"/>
              </a:rPr>
              <a:t>The quality of the firm's work </a:t>
            </a:r>
            <a:endParaRPr sz="1700">
              <a:solidFill>
                <a:schemeClr val="lt1"/>
              </a:solidFill>
              <a:latin typeface="Lexend"/>
              <a:ea typeface="Lexend"/>
              <a:cs typeface="Lexend"/>
              <a:sym typeface="Lexend"/>
            </a:endParaRPr>
          </a:p>
          <a:p>
            <a:pPr marL="457200" lvl="0" indent="-336550" algn="l" rtl="0">
              <a:spcBef>
                <a:spcPts val="0"/>
              </a:spcBef>
              <a:spcAft>
                <a:spcPts val="0"/>
              </a:spcAft>
              <a:buClr>
                <a:schemeClr val="lt1"/>
              </a:buClr>
              <a:buSzPts val="1700"/>
              <a:buFont typeface="Lexend"/>
              <a:buChar char="●"/>
            </a:pPr>
            <a:r>
              <a:rPr lang="en" sz="1700">
                <a:solidFill>
                  <a:schemeClr val="lt1"/>
                </a:solidFill>
                <a:latin typeface="Lexend"/>
                <a:ea typeface="Lexend"/>
                <a:cs typeface="Lexend"/>
                <a:sym typeface="Lexend"/>
              </a:rPr>
              <a:t>Communication style </a:t>
            </a:r>
            <a:endParaRPr sz="1700">
              <a:solidFill>
                <a:schemeClr val="lt1"/>
              </a:solidFill>
              <a:latin typeface="Lexend"/>
              <a:ea typeface="Lexend"/>
              <a:cs typeface="Lexend"/>
              <a:sym typeface="Lexend"/>
            </a:endParaRPr>
          </a:p>
          <a:p>
            <a:pPr marL="457200" lvl="0" indent="-336550" algn="l" rtl="0">
              <a:spcBef>
                <a:spcPts val="0"/>
              </a:spcBef>
              <a:spcAft>
                <a:spcPts val="0"/>
              </a:spcAft>
              <a:buClr>
                <a:schemeClr val="lt1"/>
              </a:buClr>
              <a:buSzPts val="1700"/>
              <a:buFont typeface="Lexend"/>
              <a:buChar char="●"/>
            </a:pPr>
            <a:r>
              <a:rPr lang="en" sz="1700">
                <a:solidFill>
                  <a:schemeClr val="lt1"/>
                </a:solidFill>
                <a:latin typeface="Lexend"/>
                <a:ea typeface="Lexend"/>
                <a:cs typeface="Lexend"/>
                <a:sym typeface="Lexend"/>
              </a:rPr>
              <a:t>Ability to help them save money on taxes</a:t>
            </a:r>
            <a:endParaRPr sz="1700">
              <a:solidFill>
                <a:schemeClr val="lt1"/>
              </a:solidFill>
              <a:latin typeface="Lexend"/>
              <a:ea typeface="Lexend"/>
              <a:cs typeface="Lexend"/>
              <a:sym typeface="Lexend"/>
            </a:endParaRPr>
          </a:p>
          <a:p>
            <a:pPr marL="457200" lvl="0" indent="-336550" algn="l" rtl="0">
              <a:spcBef>
                <a:spcPts val="0"/>
              </a:spcBef>
              <a:spcAft>
                <a:spcPts val="0"/>
              </a:spcAft>
              <a:buClr>
                <a:schemeClr val="lt1"/>
              </a:buClr>
              <a:buSzPts val="1700"/>
              <a:buFont typeface="Lexend"/>
              <a:buChar char="●"/>
            </a:pPr>
            <a:r>
              <a:rPr lang="en" sz="1700">
                <a:solidFill>
                  <a:schemeClr val="lt1"/>
                </a:solidFill>
                <a:latin typeface="Lexend"/>
                <a:ea typeface="Lexend"/>
                <a:cs typeface="Lexend"/>
                <a:sym typeface="Lexend"/>
              </a:rPr>
              <a:t>Ability to help them grow their business</a:t>
            </a:r>
            <a:endParaRPr sz="1700">
              <a:solidFill>
                <a:schemeClr val="lt1"/>
              </a:solidFill>
              <a:latin typeface="Lexend"/>
              <a:ea typeface="Lexend"/>
              <a:cs typeface="Lexend"/>
              <a:sym typeface="Lexend"/>
            </a:endParaRPr>
          </a:p>
          <a:p>
            <a:pPr marL="0" lvl="0" indent="0" algn="l" rtl="0">
              <a:spcBef>
                <a:spcPts val="0"/>
              </a:spcBef>
              <a:spcAft>
                <a:spcPts val="0"/>
              </a:spcAft>
              <a:buNone/>
            </a:pPr>
            <a:endParaRPr sz="2300" b="1">
              <a:solidFill>
                <a:schemeClr val="lt1"/>
              </a:solidFill>
              <a:latin typeface="Lexend"/>
              <a:ea typeface="Lexend"/>
              <a:cs typeface="Lexend"/>
              <a:sym typeface="Lexend"/>
            </a:endParaRPr>
          </a:p>
          <a:p>
            <a:pPr marL="0" lvl="0" indent="0" algn="ctr" rtl="0">
              <a:spcBef>
                <a:spcPts val="0"/>
              </a:spcBef>
              <a:spcAft>
                <a:spcPts val="0"/>
              </a:spcAft>
              <a:buNone/>
            </a:pPr>
            <a:endParaRPr sz="1500">
              <a:solidFill>
                <a:schemeClr val="lt1"/>
              </a:solidFill>
              <a:latin typeface="Lexend"/>
              <a:ea typeface="Lexend"/>
              <a:cs typeface="Lexend"/>
              <a:sym typeface="Lexen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1043</Words>
  <Application>Microsoft Office PowerPoint</Application>
  <PresentationFormat>On-screen Show (16:9)</PresentationFormat>
  <Paragraphs>157</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Lexend</vt: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Morris</dc:creator>
  <cp:lastModifiedBy>Michael Morris</cp:lastModifiedBy>
  <cp:revision>1</cp:revision>
  <dcterms:modified xsi:type="dcterms:W3CDTF">2023-11-18T21:42:29Z</dcterms:modified>
</cp:coreProperties>
</file>