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application/x-fontdata" Extension="fntdata"/>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240838"/>
  <p:embeddedFontLst>
    <p:embeddedFont>
      <p:font typeface="Raleway"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La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e5cmh9IjzaQNahtFqaBtN67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Bendix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012B9FF9-5871-4DE8-AEB2-F4E2672A391D}" type="datetimeFigureOut">
              <a:rPr lang="en-US" smtClean="0"/>
              <a:t>2/19/2021</a:t>
            </a:fld>
            <a:endParaRPr lang="en-US"/>
          </a:p>
        </p:txBody>
      </p:sp>
      <p:sp>
        <p:nvSpPr>
          <p:cNvPr id="4" name="Footer Placeholder 3"/>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1B8AB7FF-D5EE-4219-AFCE-24800CE6229B}" type="slidenum">
              <a:rPr lang="en-US" smtClean="0"/>
              <a:t>‹#›</a:t>
            </a:fld>
            <a:endParaRPr lang="en-US"/>
          </a:p>
        </p:txBody>
      </p:sp>
    </p:spTree>
    <p:extLst>
      <p:ext uri="{BB962C8B-B14F-4D97-AF65-F5344CB8AC3E}">
        <p14:creationId xmlns:p14="http://schemas.microsoft.com/office/powerpoint/2010/main" val="1668451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36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364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47153"/>
            <a:ext cx="5486400" cy="36385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7193"/>
            <a:ext cx="2971800" cy="46364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777193"/>
            <a:ext cx="2971800" cy="46364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e07971ff9_1_0: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be07971ff9_1_0:notes"/>
          <p:cNvSpPr txBox="1">
            <a:spLocks noGrp="1"/>
          </p:cNvSpPr>
          <p:nvPr>
            <p:ph type="body" idx="1"/>
          </p:nvPr>
        </p:nvSpPr>
        <p:spPr>
          <a:xfrm>
            <a:off x="685800" y="4447153"/>
            <a:ext cx="5486400" cy="363873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1200"/>
              <a:buFont typeface="Arial"/>
              <a:buChar char="•"/>
            </a:pPr>
            <a:r>
              <a:rPr lang="en-US"/>
              <a:t>How many of you are using social media for personal? Business? Keep your hands up if you’re on 1 platform…2….3….?</a:t>
            </a:r>
            <a:endParaRPr/>
          </a:p>
          <a:p>
            <a:pPr marL="457200" lvl="0" indent="-457200" algn="l" rtl="0">
              <a:spcBef>
                <a:spcPts val="0"/>
              </a:spcBef>
              <a:spcAft>
                <a:spcPts val="0"/>
              </a:spcAft>
              <a:buClr>
                <a:schemeClr val="dk1"/>
              </a:buClr>
              <a:buSzPts val="1200"/>
              <a:buFont typeface="Arial"/>
              <a:buChar char="•"/>
            </a:pPr>
            <a:r>
              <a:rPr lang="en-US"/>
              <a:t>This is a massive space.</a:t>
            </a:r>
            <a:endParaRPr/>
          </a:p>
          <a:p>
            <a:pPr marL="457200" lvl="0" indent="-457200" algn="l" rtl="0">
              <a:spcBef>
                <a:spcPts val="0"/>
              </a:spcBef>
              <a:spcAft>
                <a:spcPts val="0"/>
              </a:spcAft>
              <a:buClr>
                <a:schemeClr val="dk1"/>
              </a:buClr>
              <a:buSzPts val="1200"/>
              <a:buFont typeface="Arial"/>
              <a:buChar char="•"/>
            </a:pPr>
            <a:r>
              <a:rPr lang="en-US"/>
              <a:t>81% of the US population is using Social Media – over half are on more than two platforms</a:t>
            </a:r>
            <a:endParaRPr/>
          </a:p>
          <a:p>
            <a:pPr marL="457200" lvl="0" indent="-457200" algn="l" rtl="0">
              <a:spcBef>
                <a:spcPts val="0"/>
              </a:spcBef>
              <a:spcAft>
                <a:spcPts val="0"/>
              </a:spcAft>
              <a:buClr>
                <a:schemeClr val="dk1"/>
              </a:buClr>
              <a:buSzPts val="1200"/>
              <a:buFont typeface="Arial"/>
              <a:buChar char="•"/>
            </a:pPr>
            <a:r>
              <a:rPr lang="en-US"/>
              <a:t>People are using social media to make purchasing decisions!</a:t>
            </a:r>
            <a:endParaRPr/>
          </a:p>
          <a:p>
            <a:pPr marL="457200" lvl="0" indent="-457200" algn="l" rtl="0">
              <a:spcBef>
                <a:spcPts val="0"/>
              </a:spcBef>
              <a:spcAft>
                <a:spcPts val="0"/>
              </a:spcAft>
              <a:buClr>
                <a:schemeClr val="dk1"/>
              </a:buClr>
              <a:buSzPts val="1200"/>
              <a:buFont typeface="Arial"/>
              <a:buChar char="•"/>
            </a:pPr>
            <a:r>
              <a:rPr lang="en-US"/>
              <a:t>Buyers are spending 20% - 40% more money on companies that use social media marketing</a:t>
            </a:r>
            <a:endParaRPr/>
          </a:p>
          <a:p>
            <a:pPr marL="457200" lvl="0" indent="-457200" algn="l" rtl="0">
              <a:spcBef>
                <a:spcPts val="0"/>
              </a:spcBef>
              <a:spcAft>
                <a:spcPts val="0"/>
              </a:spcAft>
              <a:buClr>
                <a:schemeClr val="dk1"/>
              </a:buClr>
              <a:buSzPts val="1200"/>
              <a:buFont typeface="Arial"/>
              <a:buChar char="•"/>
            </a:pPr>
            <a:r>
              <a:rPr lang="en-US"/>
              <a:t>71% of consumers who have had a positive experience are likely to recommend the brand on their social media platforms </a:t>
            </a:r>
            <a:endParaRPr/>
          </a:p>
          <a:p>
            <a:pPr marL="0" lvl="0" indent="0" algn="l" rtl="0">
              <a:spcBef>
                <a:spcPts val="0"/>
              </a:spcBef>
              <a:spcAft>
                <a:spcPts val="0"/>
              </a:spcAft>
              <a:buNone/>
            </a:pPr>
            <a:endParaRPr/>
          </a:p>
        </p:txBody>
      </p:sp>
      <p:sp>
        <p:nvSpPr>
          <p:cNvPr id="95" name="Google Shape;95;gbe07971ff9_1_0:notes"/>
          <p:cNvSpPr txBox="1">
            <a:spLocks noGrp="1"/>
          </p:cNvSpPr>
          <p:nvPr>
            <p:ph type="sldNum" idx="12"/>
          </p:nvPr>
        </p:nvSpPr>
        <p:spPr>
          <a:xfrm>
            <a:off x="3884613" y="8777192"/>
            <a:ext cx="2971800" cy="46355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d96e317fd_0_3: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d96e317fd_0_3: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Scroll down and we’ll see the about section; which contains valuable information regarding your business: a little biography, address, website, phone #, hours of service, etc. </a:t>
            </a:r>
            <a:endParaRPr/>
          </a:p>
          <a:p>
            <a:pPr marL="0" lvl="0" indent="0" algn="l" rtl="0">
              <a:spcBef>
                <a:spcPts val="0"/>
              </a:spcBef>
              <a:spcAft>
                <a:spcPts val="0"/>
              </a:spcAft>
              <a:buNone/>
            </a:pPr>
            <a:endParaRPr/>
          </a:p>
          <a:p>
            <a:pPr marL="0" lvl="0" indent="0" algn="l" rtl="0">
              <a:spcBef>
                <a:spcPts val="0"/>
              </a:spcBef>
              <a:spcAft>
                <a:spcPts val="0"/>
              </a:spcAft>
              <a:buNone/>
            </a:pPr>
            <a:r>
              <a:rPr lang="en-US"/>
              <a:t>importance of consistency - videos are suggested </a:t>
            </a:r>
            <a:endParaRPr/>
          </a:p>
        </p:txBody>
      </p:sp>
      <p:sp>
        <p:nvSpPr>
          <p:cNvPr id="173" name="Google Shape;173;gbd96e317fd_0_3: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d96e317fd_0_8: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d96e317fd_0_8: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two examples of posts </a:t>
            </a:r>
            <a:endParaRPr/>
          </a:p>
          <a:p>
            <a:pPr marL="0" lvl="0" indent="0" algn="l" rtl="0">
              <a:spcBef>
                <a:spcPts val="0"/>
              </a:spcBef>
              <a:spcAft>
                <a:spcPts val="0"/>
              </a:spcAft>
              <a:buNone/>
            </a:pPr>
            <a:r>
              <a:rPr lang="en-US"/>
              <a:t>Both are good pictures of what they offer and a small description of it</a:t>
            </a:r>
            <a:endParaRPr/>
          </a:p>
          <a:p>
            <a:pPr marL="0" lvl="0" indent="0" algn="l" rtl="0">
              <a:spcBef>
                <a:spcPts val="0"/>
              </a:spcBef>
              <a:spcAft>
                <a:spcPts val="0"/>
              </a:spcAft>
              <a:buNone/>
            </a:pPr>
            <a:r>
              <a:rPr lang="en-US"/>
              <a:t>You can also see the use of hashtags </a:t>
            </a:r>
            <a:endParaRPr/>
          </a:p>
          <a:p>
            <a:pPr marL="0" lvl="0" indent="0" algn="l" rtl="0">
              <a:spcBef>
                <a:spcPts val="0"/>
              </a:spcBef>
              <a:spcAft>
                <a:spcPts val="0"/>
              </a:spcAft>
              <a:buNone/>
            </a:pPr>
            <a:r>
              <a:rPr lang="en-US"/>
              <a:t>Hashtags are a way of grouping related tweets together </a:t>
            </a:r>
            <a:endParaRPr/>
          </a:p>
          <a:p>
            <a:pPr marL="0" lvl="0" indent="0" algn="l" rtl="0">
              <a:spcBef>
                <a:spcPts val="0"/>
              </a:spcBef>
              <a:spcAft>
                <a:spcPts val="0"/>
              </a:spcAft>
              <a:buNone/>
            </a:pPr>
            <a:r>
              <a:rPr lang="en-US"/>
              <a:t>Makes it easier for users to discover content related to specific topic</a:t>
            </a:r>
            <a:endParaRPr/>
          </a:p>
          <a:p>
            <a:pPr marL="0" lvl="0" indent="0" algn="l" rtl="0">
              <a:spcBef>
                <a:spcPts val="0"/>
              </a:spcBef>
              <a:spcAft>
                <a:spcPts val="0"/>
              </a:spcAft>
              <a:buNone/>
            </a:pPr>
            <a:r>
              <a:rPr lang="en-US"/>
              <a:t>For example if we were to click on #chocolate a ton of chocolate posts would appear</a:t>
            </a:r>
            <a:endParaRPr/>
          </a:p>
          <a:p>
            <a:pPr marL="0" lvl="0" indent="0" algn="l" rtl="0">
              <a:spcBef>
                <a:spcPts val="0"/>
              </a:spcBef>
              <a:spcAft>
                <a:spcPts val="0"/>
              </a:spcAft>
              <a:buNone/>
            </a:pPr>
            <a:r>
              <a:rPr lang="en-US"/>
              <a:t>So it’s good to put a few of related topics to your business or post; not too much or it can be overwhelming </a:t>
            </a:r>
            <a:endParaRPr/>
          </a:p>
          <a:p>
            <a:pPr marL="0" lvl="0" indent="0" algn="l" rtl="0">
              <a:spcBef>
                <a:spcPts val="0"/>
              </a:spcBef>
              <a:spcAft>
                <a:spcPts val="0"/>
              </a:spcAft>
              <a:buNone/>
            </a:pPr>
            <a:r>
              <a:rPr lang="en-US"/>
              <a:t>You can also post videos </a:t>
            </a:r>
            <a:endParaRPr/>
          </a:p>
          <a:p>
            <a:pPr marL="0" lvl="0" indent="0" algn="l" rtl="0">
              <a:spcBef>
                <a:spcPts val="0"/>
              </a:spcBef>
              <a:spcAft>
                <a:spcPts val="0"/>
              </a:spcAft>
              <a:buNone/>
            </a:pPr>
            <a:r>
              <a:rPr lang="en-US"/>
              <a:t>Users can react to the post as well as comment and share it</a:t>
            </a:r>
            <a:endParaRPr/>
          </a:p>
        </p:txBody>
      </p:sp>
      <p:sp>
        <p:nvSpPr>
          <p:cNvPr id="179" name="Google Shape;179;gbd96e317fd_0_8: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d96e317fd_0_14: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d96e317fd_0_14: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That would all appear on your homepage </a:t>
            </a:r>
            <a:endParaRPr/>
          </a:p>
          <a:p>
            <a:pPr marL="0" lvl="0" indent="0" algn="l" rtl="0">
              <a:spcBef>
                <a:spcPts val="0"/>
              </a:spcBef>
              <a:spcAft>
                <a:spcPts val="0"/>
              </a:spcAft>
              <a:buNone/>
            </a:pPr>
            <a:r>
              <a:rPr lang="en-US"/>
              <a:t>The next tab you could find all the recommendations and reviews of the business </a:t>
            </a:r>
            <a:endParaRPr/>
          </a:p>
          <a:p>
            <a:pPr marL="0" lvl="0" indent="0" algn="l" rtl="0">
              <a:spcBef>
                <a:spcPts val="0"/>
              </a:spcBef>
              <a:spcAft>
                <a:spcPts val="0"/>
              </a:spcAft>
              <a:buNone/>
            </a:pPr>
            <a:r>
              <a:rPr lang="en-US"/>
              <a:t>Good tool for other users to see if they would like to attend or use your business</a:t>
            </a:r>
            <a:endParaRPr/>
          </a:p>
          <a:p>
            <a:pPr marL="0" lvl="0" indent="0" algn="l" rtl="0">
              <a:spcBef>
                <a:spcPts val="0"/>
              </a:spcBef>
              <a:spcAft>
                <a:spcPts val="0"/>
              </a:spcAft>
              <a:buNone/>
            </a:pPr>
            <a:r>
              <a:rPr lang="en-US"/>
              <a:t>The next two tabs just culminate all the videos and then all the photos that you have posted to make it easier for users to look or search through them</a:t>
            </a:r>
            <a:endParaRPr/>
          </a:p>
        </p:txBody>
      </p:sp>
      <p:sp>
        <p:nvSpPr>
          <p:cNvPr id="186" name="Google Shape;186;gbd96e317fd_0_14: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d96e317fd_0_20: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d96e317fd_0_20: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Under Gabrizio’s more tab, theres an about section, which essentially repeats the information we saw on the home tab and a few extra details, and a community page </a:t>
            </a:r>
            <a:endParaRPr/>
          </a:p>
          <a:p>
            <a:pPr marL="0" lvl="0" indent="0" algn="l" rtl="0">
              <a:spcBef>
                <a:spcPts val="0"/>
              </a:spcBef>
              <a:spcAft>
                <a:spcPts val="0"/>
              </a:spcAft>
              <a:buNone/>
            </a:pPr>
            <a:r>
              <a:rPr lang="en-US"/>
              <a:t>In the community page we can see an timeline of post that the business has been tagged in or their location has been put there</a:t>
            </a:r>
            <a:endParaRPr/>
          </a:p>
          <a:p>
            <a:pPr marL="0" lvl="0" indent="0" algn="l" rtl="0">
              <a:spcBef>
                <a:spcPts val="0"/>
              </a:spcBef>
              <a:spcAft>
                <a:spcPts val="0"/>
              </a:spcAft>
              <a:buNone/>
            </a:pPr>
            <a:r>
              <a:rPr lang="en-US"/>
              <a:t>You’re able to comment back and interact with happy customers </a:t>
            </a:r>
            <a:endParaRPr/>
          </a:p>
          <a:p>
            <a:pPr marL="0" lvl="0" indent="0" algn="l" rtl="0">
              <a:spcBef>
                <a:spcPts val="0"/>
              </a:spcBef>
              <a:spcAft>
                <a:spcPts val="0"/>
              </a:spcAft>
              <a:buNone/>
            </a:pPr>
            <a:r>
              <a:rPr lang="en-US"/>
              <a:t>This allows you to build relationship with your customers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facebook and instagram are integrally related; can share content on both </a:t>
            </a:r>
            <a:endParaRPr/>
          </a:p>
          <a:p>
            <a:pPr marL="0" lvl="0" indent="0" algn="l" rtl="0">
              <a:spcBef>
                <a:spcPts val="0"/>
              </a:spcBef>
              <a:spcAft>
                <a:spcPts val="0"/>
              </a:spcAft>
              <a:buNone/>
            </a:pPr>
            <a:endParaRPr/>
          </a:p>
          <a:p>
            <a:pPr marL="0" lvl="0" indent="0" algn="l" rtl="0">
              <a:spcBef>
                <a:spcPts val="0"/>
              </a:spcBef>
              <a:spcAft>
                <a:spcPts val="0"/>
              </a:spcAft>
              <a:buNone/>
            </a:pPr>
            <a:r>
              <a:rPr lang="en-US"/>
              <a:t>importance of likes and follows; get everyone you know to go on and like you </a:t>
            </a:r>
            <a:endParaRPr/>
          </a:p>
        </p:txBody>
      </p:sp>
      <p:sp>
        <p:nvSpPr>
          <p:cNvPr id="192" name="Google Shape;192;gbd96e317fd_0_20: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e9f653334_0_0: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e9f653334_0_0: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boosting do </a:t>
            </a:r>
            <a:endParaRPr/>
          </a:p>
          <a:p>
            <a:pPr marL="0" lvl="0" indent="0" algn="l" rtl="0">
              <a:spcBef>
                <a:spcPts val="0"/>
              </a:spcBef>
              <a:spcAft>
                <a:spcPts val="0"/>
              </a:spcAft>
              <a:buNone/>
            </a:pPr>
            <a:r>
              <a:rPr lang="en-US"/>
              <a:t>Create a post that targets that demographic </a:t>
            </a:r>
            <a:endParaRPr/>
          </a:p>
          <a:p>
            <a:pPr marL="0" lvl="0" indent="0" algn="l" rtl="0">
              <a:spcBef>
                <a:spcPts val="0"/>
              </a:spcBef>
              <a:spcAft>
                <a:spcPts val="0"/>
              </a:spcAft>
              <a:buNone/>
            </a:pPr>
            <a:r>
              <a:rPr lang="en-US"/>
              <a:t>example </a:t>
            </a:r>
            <a:endParaRPr/>
          </a:p>
          <a:p>
            <a:pPr marL="0" lvl="0" indent="0" algn="l" rtl="0">
              <a:spcBef>
                <a:spcPts val="0"/>
              </a:spcBef>
              <a:spcAft>
                <a:spcPts val="0"/>
              </a:spcAft>
              <a:buClr>
                <a:schemeClr val="dk1"/>
              </a:buClr>
              <a:buFont typeface="Arial"/>
              <a:buNone/>
            </a:pPr>
            <a:r>
              <a:rPr lang="en-US">
                <a:solidFill>
                  <a:srgbClr val="1A9988"/>
                </a:solidFill>
              </a:rPr>
              <a:t>how to boost posts - how reach particular people </a:t>
            </a:r>
            <a:endParaRPr>
              <a:solidFill>
                <a:srgbClr val="1A9988"/>
              </a:solidFill>
            </a:endParaRPr>
          </a:p>
          <a:p>
            <a:pPr marL="0" lvl="0" indent="0" algn="l" rtl="0">
              <a:spcBef>
                <a:spcPts val="0"/>
              </a:spcBef>
              <a:spcAft>
                <a:spcPts val="0"/>
              </a:spcAft>
              <a:buClr>
                <a:schemeClr val="dk1"/>
              </a:buClr>
              <a:buFont typeface="Arial"/>
              <a:buNone/>
            </a:pPr>
            <a:r>
              <a:rPr lang="en-US">
                <a:solidFill>
                  <a:srgbClr val="1A9988"/>
                </a:solidFill>
              </a:rPr>
              <a:t>tonya microblading - 3 audiences - women with cancer - reach them </a:t>
            </a:r>
            <a:endParaRPr/>
          </a:p>
        </p:txBody>
      </p:sp>
      <p:sp>
        <p:nvSpPr>
          <p:cNvPr id="198" name="Google Shape;198;gbe9f653334_0_0: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d96e317fd_0_26: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d96e317fd_0_26: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other platform I would recommend utilizing is instagram </a:t>
            </a:r>
            <a:endParaRPr/>
          </a:p>
          <a:p>
            <a:pPr marL="0" lvl="0" indent="0" algn="l" rtl="0">
              <a:spcBef>
                <a:spcPts val="0"/>
              </a:spcBef>
              <a:spcAft>
                <a:spcPts val="0"/>
              </a:spcAft>
              <a:buNone/>
            </a:pPr>
            <a:r>
              <a:rPr lang="en-US"/>
              <a:t>Instagram is a more casual photo and video sharing app </a:t>
            </a:r>
            <a:endParaRPr/>
          </a:p>
          <a:p>
            <a:pPr marL="0" lvl="0" indent="0" algn="l" rtl="0">
              <a:spcBef>
                <a:spcPts val="0"/>
              </a:spcBef>
              <a:spcAft>
                <a:spcPts val="0"/>
              </a:spcAft>
              <a:buNone/>
            </a:pPr>
            <a:r>
              <a:rPr lang="en-US"/>
              <a:t>On the main page you see the number of posts, followers, and following </a:t>
            </a:r>
            <a:endParaRPr/>
          </a:p>
          <a:p>
            <a:pPr marL="0" lvl="0" indent="0" algn="l" rtl="0">
              <a:spcBef>
                <a:spcPts val="0"/>
              </a:spcBef>
              <a:spcAft>
                <a:spcPts val="0"/>
              </a:spcAft>
              <a:buNone/>
            </a:pPr>
            <a:r>
              <a:rPr lang="en-US"/>
              <a:t>Again, I recommend using your business name as the profile name and logo as the picture, keeps it a bit more professional </a:t>
            </a:r>
            <a:endParaRPr/>
          </a:p>
          <a:p>
            <a:pPr marL="0" lvl="0" indent="0" algn="l" rtl="0">
              <a:spcBef>
                <a:spcPts val="0"/>
              </a:spcBef>
              <a:spcAft>
                <a:spcPts val="0"/>
              </a:spcAft>
              <a:buNone/>
            </a:pPr>
            <a:r>
              <a:rPr lang="en-US"/>
              <a:t>You would be a business account, which gives you access to insights like how many people view your profile</a:t>
            </a:r>
            <a:endParaRPr/>
          </a:p>
          <a:p>
            <a:pPr marL="0" lvl="0" indent="0" algn="l" rtl="0">
              <a:spcBef>
                <a:spcPts val="0"/>
              </a:spcBef>
              <a:spcAft>
                <a:spcPts val="0"/>
              </a:spcAft>
              <a:buNone/>
            </a:pPr>
            <a:r>
              <a:rPr lang="en-US"/>
              <a:t>You’d put what category or industry you fall under </a:t>
            </a:r>
            <a:endParaRPr/>
          </a:p>
          <a:p>
            <a:pPr marL="0" lvl="0" indent="0" algn="l" rtl="0">
              <a:spcBef>
                <a:spcPts val="0"/>
              </a:spcBef>
              <a:spcAft>
                <a:spcPts val="0"/>
              </a:spcAft>
              <a:buNone/>
            </a:pPr>
            <a:r>
              <a:rPr lang="en-US"/>
              <a:t>and a small biography that explains what you’re business does </a:t>
            </a:r>
            <a:endParaRPr/>
          </a:p>
          <a:p>
            <a:pPr marL="0" lvl="0" indent="0" algn="l" rtl="0">
              <a:spcBef>
                <a:spcPts val="0"/>
              </a:spcBef>
              <a:spcAft>
                <a:spcPts val="0"/>
              </a:spcAft>
              <a:buNone/>
            </a:pPr>
            <a:r>
              <a:rPr lang="en-US"/>
              <a:t>You can also link your website to make it easy for users to find out more about your business </a:t>
            </a:r>
            <a:endParaRPr/>
          </a:p>
          <a:p>
            <a:pPr marL="0" lvl="0" indent="0" algn="l" rtl="0">
              <a:spcBef>
                <a:spcPts val="0"/>
              </a:spcBef>
              <a:spcAft>
                <a:spcPts val="0"/>
              </a:spcAft>
              <a:buNone/>
            </a:pPr>
            <a:r>
              <a:rPr lang="en-US"/>
              <a:t>The circles under the biography are highlights from stories, which I’ll explain in a bit and then the posts </a:t>
            </a:r>
            <a:endParaRPr/>
          </a:p>
          <a:p>
            <a:pPr marL="0" lvl="0" indent="0" algn="l" rtl="0">
              <a:spcBef>
                <a:spcPts val="0"/>
              </a:spcBef>
              <a:spcAft>
                <a:spcPts val="0"/>
              </a:spcAft>
              <a:buNone/>
            </a:pPr>
            <a:r>
              <a:rPr lang="en-US"/>
              <a:t>consistency is key </a:t>
            </a:r>
            <a:endParaRPr/>
          </a:p>
          <a:p>
            <a:pPr marL="0" lvl="0" indent="0" algn="l" rtl="0">
              <a:spcBef>
                <a:spcPts val="0"/>
              </a:spcBef>
              <a:spcAft>
                <a:spcPts val="0"/>
              </a:spcAft>
              <a:buNone/>
            </a:pPr>
            <a:r>
              <a:rPr lang="en-US"/>
              <a:t>person that runs this is not professional photographer; doesn’t need to be professional  </a:t>
            </a:r>
            <a:endParaRPr/>
          </a:p>
        </p:txBody>
      </p:sp>
      <p:sp>
        <p:nvSpPr>
          <p:cNvPr id="206" name="Google Shape;206;gbd96e317fd_0_26: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de835d531_0_0: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de835d531_0_0: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these are stories </a:t>
            </a:r>
            <a:endParaRPr/>
          </a:p>
          <a:p>
            <a:pPr marL="0" lvl="0" indent="0" algn="l" rtl="0">
              <a:spcBef>
                <a:spcPts val="0"/>
              </a:spcBef>
              <a:spcAft>
                <a:spcPts val="0"/>
              </a:spcAft>
              <a:buNone/>
            </a:pPr>
            <a:r>
              <a:rPr lang="en-US"/>
              <a:t>They’re photos and videos you put on your account that appear for 24 hours </a:t>
            </a:r>
            <a:endParaRPr/>
          </a:p>
          <a:p>
            <a:pPr marL="0" lvl="0" indent="0" algn="l" rtl="0">
              <a:spcBef>
                <a:spcPts val="0"/>
              </a:spcBef>
              <a:spcAft>
                <a:spcPts val="0"/>
              </a:spcAft>
              <a:buNone/>
            </a:pPr>
            <a:r>
              <a:rPr lang="en-US"/>
              <a:t>Its a very fun and creative way to post content </a:t>
            </a:r>
            <a:endParaRPr/>
          </a:p>
          <a:p>
            <a:pPr marL="0" lvl="0" indent="0" algn="l" rtl="0">
              <a:spcBef>
                <a:spcPts val="0"/>
              </a:spcBef>
              <a:spcAft>
                <a:spcPts val="0"/>
              </a:spcAft>
              <a:buNone/>
            </a:pPr>
            <a:r>
              <a:rPr lang="en-US"/>
              <a:t>You can tag locations, stickers, draw, write, even repost other posts </a:t>
            </a:r>
            <a:endParaRPr/>
          </a:p>
          <a:p>
            <a:pPr marL="0" lvl="0" indent="0" algn="l" rtl="0">
              <a:spcBef>
                <a:spcPts val="0"/>
              </a:spcBef>
              <a:spcAft>
                <a:spcPts val="0"/>
              </a:spcAft>
              <a:buNone/>
            </a:pPr>
            <a:r>
              <a:rPr lang="en-US"/>
              <a:t>All people have to do i press on your profile picture at the top of their feed page </a:t>
            </a:r>
            <a:endParaRPr/>
          </a:p>
          <a:p>
            <a:pPr marL="0" lvl="0" indent="0" algn="l" rtl="0">
              <a:spcBef>
                <a:spcPts val="0"/>
              </a:spcBef>
              <a:spcAft>
                <a:spcPts val="0"/>
              </a:spcAft>
              <a:buNone/>
            </a:pPr>
            <a:r>
              <a:rPr lang="en-US"/>
              <a:t>After the 24 hours you can categorize your stories into highlights, making them all accessible on your profile </a:t>
            </a:r>
            <a:endParaRPr/>
          </a:p>
        </p:txBody>
      </p:sp>
      <p:sp>
        <p:nvSpPr>
          <p:cNvPr id="214" name="Google Shape;214;gbde835d531_0_0: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e9f653334_0_8: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e9f653334_0_8: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lnSpc>
                <a:spcPct val="141667"/>
              </a:lnSpc>
              <a:spcBef>
                <a:spcPts val="700"/>
              </a:spcBef>
              <a:spcAft>
                <a:spcPts val="0"/>
              </a:spcAft>
              <a:buClr>
                <a:schemeClr val="dk1"/>
              </a:buClr>
              <a:buSzPts val="1100"/>
              <a:buFont typeface="Arial"/>
              <a:buNone/>
            </a:pPr>
            <a:r>
              <a:rPr lang="en-US" sz="1300">
                <a:solidFill>
                  <a:srgbClr val="33475B"/>
                </a:solidFill>
                <a:latin typeface="Arial"/>
                <a:ea typeface="Arial"/>
                <a:cs typeface="Arial"/>
                <a:sym typeface="Arial"/>
              </a:rPr>
              <a:t>Instagram</a:t>
            </a:r>
            <a:endParaRPr sz="1300">
              <a:solidFill>
                <a:srgbClr val="33475B"/>
              </a:solidFill>
              <a:latin typeface="Arial"/>
              <a:ea typeface="Arial"/>
              <a:cs typeface="Arial"/>
              <a:sym typeface="Arial"/>
            </a:endParaRPr>
          </a:p>
          <a:p>
            <a:pPr marL="0" lvl="0" indent="0" algn="l" rtl="0">
              <a:lnSpc>
                <a:spcPct val="136364"/>
              </a:lnSpc>
              <a:spcBef>
                <a:spcPts val="700"/>
              </a:spcBef>
              <a:spcAft>
                <a:spcPts val="0"/>
              </a:spcAft>
              <a:buClr>
                <a:schemeClr val="dk1"/>
              </a:buClr>
              <a:buSzPts val="1100"/>
              <a:buFont typeface="Arial"/>
              <a:buNone/>
            </a:pPr>
            <a:r>
              <a:rPr lang="en-US" sz="1100" b="1">
                <a:solidFill>
                  <a:srgbClr val="33475B"/>
                </a:solidFill>
                <a:latin typeface="Arial"/>
                <a:ea typeface="Arial"/>
                <a:cs typeface="Arial"/>
                <a:sym typeface="Arial"/>
              </a:rPr>
              <a:t>1. Click the “Promote” button at the bottom of your post.</a:t>
            </a:r>
            <a:endParaRPr sz="1100" b="1">
              <a:solidFill>
                <a:srgbClr val="33475B"/>
              </a:solidFill>
              <a:latin typeface="Arial"/>
              <a:ea typeface="Arial"/>
              <a:cs typeface="Arial"/>
              <a:sym typeface="Arial"/>
            </a:endParaRPr>
          </a:p>
          <a:p>
            <a:pPr marL="0" lvl="0" indent="0" algn="l" rtl="0">
              <a:lnSpc>
                <a:spcPct val="161111"/>
              </a:lnSpc>
              <a:spcBef>
                <a:spcPts val="1400"/>
              </a:spcBef>
              <a:spcAft>
                <a:spcPts val="0"/>
              </a:spcAft>
              <a:buClr>
                <a:schemeClr val="dk1"/>
              </a:buClr>
              <a:buSzPts val="1100"/>
              <a:buFont typeface="Arial"/>
              <a:buNone/>
            </a:pPr>
            <a:r>
              <a:rPr lang="en-US" sz="1350">
                <a:solidFill>
                  <a:srgbClr val="33475B"/>
                </a:solidFill>
                <a:latin typeface="Arial"/>
                <a:ea typeface="Arial"/>
                <a:cs typeface="Arial"/>
                <a:sym typeface="Arial"/>
              </a:rPr>
              <a:t> </a:t>
            </a:r>
            <a:endParaRPr sz="1350">
              <a:solidFill>
                <a:srgbClr val="33475B"/>
              </a:solidFill>
              <a:latin typeface="Arial"/>
              <a:ea typeface="Arial"/>
              <a:cs typeface="Arial"/>
              <a:sym typeface="Arial"/>
            </a:endParaRPr>
          </a:p>
          <a:p>
            <a:pPr marL="0" lvl="0" indent="0" algn="l" rtl="0">
              <a:lnSpc>
                <a:spcPct val="136364"/>
              </a:lnSpc>
              <a:spcBef>
                <a:spcPts val="1400"/>
              </a:spcBef>
              <a:spcAft>
                <a:spcPts val="0"/>
              </a:spcAft>
              <a:buClr>
                <a:schemeClr val="dk1"/>
              </a:buClr>
              <a:buSzPts val="1100"/>
              <a:buFont typeface="Arial"/>
              <a:buNone/>
            </a:pPr>
            <a:r>
              <a:rPr lang="en-US" sz="1100" b="1">
                <a:solidFill>
                  <a:srgbClr val="33475B"/>
                </a:solidFill>
                <a:latin typeface="Arial"/>
                <a:ea typeface="Arial"/>
                <a:cs typeface="Arial"/>
                <a:sym typeface="Arial"/>
              </a:rPr>
              <a:t>2. Pick a goal.</a:t>
            </a:r>
            <a:endParaRPr sz="1100" b="1">
              <a:solidFill>
                <a:srgbClr val="33475B"/>
              </a:solidFill>
              <a:latin typeface="Arial"/>
              <a:ea typeface="Arial"/>
              <a:cs typeface="Arial"/>
              <a:sym typeface="Arial"/>
            </a:endParaRPr>
          </a:p>
          <a:p>
            <a:pPr marL="0" lvl="0" indent="0" algn="l" rtl="0">
              <a:lnSpc>
                <a:spcPct val="161111"/>
              </a:lnSpc>
              <a:spcBef>
                <a:spcPts val="1400"/>
              </a:spcBef>
              <a:spcAft>
                <a:spcPts val="0"/>
              </a:spcAft>
              <a:buClr>
                <a:schemeClr val="dk1"/>
              </a:buClr>
              <a:buSzPts val="1100"/>
              <a:buFont typeface="Arial"/>
              <a:buNone/>
            </a:pPr>
            <a:r>
              <a:rPr lang="en-US" sz="1350">
                <a:solidFill>
                  <a:srgbClr val="33475B"/>
                </a:solidFill>
                <a:latin typeface="Arial"/>
                <a:ea typeface="Arial"/>
                <a:cs typeface="Arial"/>
                <a:sym typeface="Arial"/>
              </a:rPr>
              <a:t>Before you boost your post, Instagram will ask you whether you want to attract more profile visits, website traffic, or promotion views. Whatever your goal is for the specific post you want to boost, make sure you choose the option that best aligns with it.</a:t>
            </a:r>
            <a:endParaRPr sz="1350">
              <a:solidFill>
                <a:srgbClr val="33475B"/>
              </a:solidFill>
              <a:latin typeface="Arial"/>
              <a:ea typeface="Arial"/>
              <a:cs typeface="Arial"/>
              <a:sym typeface="Arial"/>
            </a:endParaRPr>
          </a:p>
          <a:p>
            <a:pPr marL="0" lvl="0" indent="0" algn="l" rtl="0">
              <a:lnSpc>
                <a:spcPct val="136364"/>
              </a:lnSpc>
              <a:spcBef>
                <a:spcPts val="1400"/>
              </a:spcBef>
              <a:spcAft>
                <a:spcPts val="0"/>
              </a:spcAft>
              <a:buClr>
                <a:schemeClr val="dk1"/>
              </a:buClr>
              <a:buSzPts val="1100"/>
              <a:buFont typeface="Arial"/>
              <a:buNone/>
            </a:pPr>
            <a:r>
              <a:rPr lang="en-US" sz="1100" b="1">
                <a:solidFill>
                  <a:srgbClr val="33475B"/>
                </a:solidFill>
                <a:latin typeface="Arial"/>
                <a:ea typeface="Arial"/>
                <a:cs typeface="Arial"/>
                <a:sym typeface="Arial"/>
              </a:rPr>
              <a:t>3. Choose an audience.</a:t>
            </a:r>
            <a:endParaRPr sz="1100" b="1">
              <a:solidFill>
                <a:srgbClr val="33475B"/>
              </a:solidFill>
              <a:latin typeface="Arial"/>
              <a:ea typeface="Arial"/>
              <a:cs typeface="Arial"/>
              <a:sym typeface="Arial"/>
            </a:endParaRPr>
          </a:p>
          <a:p>
            <a:pPr marL="0" lvl="0" indent="0" algn="l" rtl="0">
              <a:lnSpc>
                <a:spcPct val="161111"/>
              </a:lnSpc>
              <a:spcBef>
                <a:spcPts val="1400"/>
              </a:spcBef>
              <a:spcAft>
                <a:spcPts val="0"/>
              </a:spcAft>
              <a:buClr>
                <a:schemeClr val="dk1"/>
              </a:buClr>
              <a:buSzPts val="1100"/>
              <a:buFont typeface="Arial"/>
              <a:buNone/>
            </a:pPr>
            <a:r>
              <a:rPr lang="en-US" sz="1350">
                <a:solidFill>
                  <a:srgbClr val="33475B"/>
                </a:solidFill>
                <a:latin typeface="Arial"/>
                <a:ea typeface="Arial"/>
                <a:cs typeface="Arial"/>
                <a:sym typeface="Arial"/>
              </a:rPr>
              <a:t>After choosing your goal, you can pick from three different targeting options: Automatic, Local, and Manual. Automatic tells Instagram to target people who are just like your followers, Local lets you target people in a specific location, and Manual lets you target specific people, places, or interests.</a:t>
            </a:r>
            <a:endParaRPr sz="1350">
              <a:solidFill>
                <a:srgbClr val="33475B"/>
              </a:solidFill>
              <a:latin typeface="Arial"/>
              <a:ea typeface="Arial"/>
              <a:cs typeface="Arial"/>
              <a:sym typeface="Arial"/>
            </a:endParaRPr>
          </a:p>
          <a:p>
            <a:pPr marL="0" lvl="0" indent="0" algn="l" rtl="0">
              <a:lnSpc>
                <a:spcPct val="136364"/>
              </a:lnSpc>
              <a:spcBef>
                <a:spcPts val="1400"/>
              </a:spcBef>
              <a:spcAft>
                <a:spcPts val="0"/>
              </a:spcAft>
              <a:buClr>
                <a:schemeClr val="dk1"/>
              </a:buClr>
              <a:buSzPts val="1100"/>
              <a:buFont typeface="Arial"/>
              <a:buNone/>
            </a:pPr>
            <a:r>
              <a:rPr lang="en-US" sz="1100" b="1">
                <a:solidFill>
                  <a:srgbClr val="33475B"/>
                </a:solidFill>
                <a:latin typeface="Arial"/>
                <a:ea typeface="Arial"/>
                <a:cs typeface="Arial"/>
                <a:sym typeface="Arial"/>
              </a:rPr>
              <a:t>4. Set your budget and duration.</a:t>
            </a:r>
            <a:endParaRPr sz="1100" b="1">
              <a:solidFill>
                <a:srgbClr val="33475B"/>
              </a:solidFill>
              <a:latin typeface="Arial"/>
              <a:ea typeface="Arial"/>
              <a:cs typeface="Arial"/>
              <a:sym typeface="Arial"/>
            </a:endParaRPr>
          </a:p>
          <a:p>
            <a:pPr marL="0" lvl="0" indent="0" algn="l" rtl="0">
              <a:lnSpc>
                <a:spcPct val="161111"/>
              </a:lnSpc>
              <a:spcBef>
                <a:spcPts val="1400"/>
              </a:spcBef>
              <a:spcAft>
                <a:spcPts val="0"/>
              </a:spcAft>
              <a:buClr>
                <a:schemeClr val="dk1"/>
              </a:buClr>
              <a:buSzPts val="1100"/>
              <a:buFont typeface="Arial"/>
              <a:buNone/>
            </a:pPr>
            <a:r>
              <a:rPr lang="en-US" sz="1350">
                <a:solidFill>
                  <a:srgbClr val="33475B"/>
                </a:solidFill>
                <a:latin typeface="Arial"/>
                <a:ea typeface="Arial"/>
                <a:cs typeface="Arial"/>
                <a:sym typeface="Arial"/>
              </a:rPr>
              <a:t>Instagram will estimate the expected reach and clicks that your post will attract after you set your post’s budget and ad duration.</a:t>
            </a:r>
            <a:endParaRPr sz="1350">
              <a:solidFill>
                <a:srgbClr val="33475B"/>
              </a:solidFill>
              <a:latin typeface="Arial"/>
              <a:ea typeface="Arial"/>
              <a:cs typeface="Arial"/>
              <a:sym typeface="Arial"/>
            </a:endParaRPr>
          </a:p>
          <a:p>
            <a:pPr marL="0" lvl="0" indent="0" algn="l" rtl="0">
              <a:spcBef>
                <a:spcPts val="1400"/>
              </a:spcBef>
              <a:spcAft>
                <a:spcPts val="0"/>
              </a:spcAft>
              <a:buNone/>
            </a:pPr>
            <a:endParaRPr/>
          </a:p>
        </p:txBody>
      </p:sp>
      <p:sp>
        <p:nvSpPr>
          <p:cNvPr id="221" name="Google Shape;221;gbe9f653334_0_8: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5800" y="4447153"/>
            <a:ext cx="5486400" cy="36385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447153"/>
            <a:ext cx="5486400" cy="36385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e07971ff9_1_264: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e07971ff9_1_264: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n-US"/>
              <a:t>Social media is a very popular and useful way to expose your business to new people and potential customers </a:t>
            </a:r>
            <a:endParaRPr/>
          </a:p>
          <a:p>
            <a:pPr marL="457200" lvl="0" indent="-317500" algn="l" rtl="0">
              <a:spcBef>
                <a:spcPts val="0"/>
              </a:spcBef>
              <a:spcAft>
                <a:spcPts val="0"/>
              </a:spcAft>
              <a:buSzPts val="1400"/>
              <a:buAutoNum type="arabicPeriod"/>
            </a:pPr>
            <a:r>
              <a:rPr lang="en-US"/>
              <a:t>Very easy way for customers to interact with your business </a:t>
            </a:r>
            <a:endParaRPr/>
          </a:p>
          <a:p>
            <a:pPr marL="914400" lvl="1" indent="-317500" algn="l" rtl="0">
              <a:spcBef>
                <a:spcPts val="0"/>
              </a:spcBef>
              <a:spcAft>
                <a:spcPts val="0"/>
              </a:spcAft>
              <a:buSzPts val="1400"/>
              <a:buAutoNum type="alphaLcPeriod"/>
            </a:pPr>
            <a:r>
              <a:rPr lang="en-US"/>
              <a:t>Post and tag you/reposting </a:t>
            </a:r>
            <a:endParaRPr/>
          </a:p>
          <a:p>
            <a:pPr marL="914400" lvl="1" indent="-317500" algn="l" rtl="0">
              <a:spcBef>
                <a:spcPts val="0"/>
              </a:spcBef>
              <a:spcAft>
                <a:spcPts val="0"/>
              </a:spcAft>
              <a:buSzPts val="1400"/>
              <a:buAutoNum type="alphaLcPeriod"/>
            </a:pPr>
            <a:r>
              <a:rPr lang="en-US"/>
              <a:t>Builds customer loyalty </a:t>
            </a:r>
            <a:endParaRPr/>
          </a:p>
          <a:p>
            <a:pPr marL="0" lvl="0" indent="0" algn="l" rtl="0">
              <a:spcBef>
                <a:spcPts val="0"/>
              </a:spcBef>
              <a:spcAft>
                <a:spcPts val="0"/>
              </a:spcAft>
              <a:buNone/>
            </a:pPr>
            <a:endParaRPr/>
          </a:p>
          <a:p>
            <a:pPr marL="0" lvl="0" indent="0" algn="l" rtl="0">
              <a:spcBef>
                <a:spcPts val="0"/>
              </a:spcBef>
              <a:spcAft>
                <a:spcPts val="0"/>
              </a:spcAft>
              <a:buNone/>
            </a:pPr>
            <a:r>
              <a:rPr lang="en-US"/>
              <a:t>generate good word of mouth about your business </a:t>
            </a:r>
            <a:endParaRPr/>
          </a:p>
          <a:p>
            <a:pPr marL="0" lvl="0" indent="0" algn="l" rtl="0">
              <a:spcBef>
                <a:spcPts val="0"/>
              </a:spcBef>
              <a:spcAft>
                <a:spcPts val="0"/>
              </a:spcAft>
              <a:buNone/>
            </a:pPr>
            <a:r>
              <a:rPr lang="en-US"/>
              <a:t>get customer feedback </a:t>
            </a:r>
            <a:endParaRPr/>
          </a:p>
          <a:p>
            <a:pPr marL="0" lvl="0" indent="0" algn="l" rtl="0">
              <a:spcBef>
                <a:spcPts val="0"/>
              </a:spcBef>
              <a:spcAft>
                <a:spcPts val="0"/>
              </a:spcAft>
              <a:buNone/>
            </a:pPr>
            <a:r>
              <a:rPr lang="en-US"/>
              <a:t>immediate communication </a:t>
            </a:r>
            <a:endParaRPr/>
          </a:p>
          <a:p>
            <a:pPr marL="0" lvl="0" indent="0" algn="l" rtl="0">
              <a:spcBef>
                <a:spcPts val="0"/>
              </a:spcBef>
              <a:spcAft>
                <a:spcPts val="0"/>
              </a:spcAft>
              <a:buNone/>
            </a:pPr>
            <a:r>
              <a:rPr lang="en-US"/>
              <a:t>(without spending money but spending time) willingness to spend time is key </a:t>
            </a:r>
            <a:endParaRPr/>
          </a:p>
          <a:p>
            <a:pPr marL="0" lvl="0" indent="0" algn="l" rtl="0">
              <a:spcBef>
                <a:spcPts val="0"/>
              </a:spcBef>
              <a:spcAft>
                <a:spcPts val="0"/>
              </a:spcAft>
              <a:buNone/>
            </a:pPr>
            <a:endParaRPr/>
          </a:p>
          <a:p>
            <a:pPr marL="0" lvl="0" indent="0" algn="l" rtl="0">
              <a:spcBef>
                <a:spcPts val="0"/>
              </a:spcBef>
              <a:spcAft>
                <a:spcPts val="0"/>
              </a:spcAft>
              <a:buNone/>
            </a:pPr>
            <a:r>
              <a:rPr lang="en-US"/>
              <a:t>emphasize effectiveness of social media is tied to the care and frequency of your posts on a given platform </a:t>
            </a:r>
            <a:endParaRPr/>
          </a:p>
        </p:txBody>
      </p:sp>
      <p:sp>
        <p:nvSpPr>
          <p:cNvPr id="102" name="Google Shape;102;gbe07971ff9_1_264: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447153"/>
            <a:ext cx="5486400" cy="36385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447153"/>
            <a:ext cx="5486400" cy="36385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any way to cross promote products with other local businesses is very useful </a:t>
            </a:r>
            <a:endParaRPr/>
          </a:p>
        </p:txBody>
      </p:sp>
      <p:sp>
        <p:nvSpPr>
          <p:cNvPr id="249" name="Google Shape;249;p12: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txBox="1">
            <a:spLocks noGrp="1"/>
          </p:cNvSpPr>
          <p:nvPr>
            <p:ph type="body" idx="1"/>
          </p:nvPr>
        </p:nvSpPr>
        <p:spPr>
          <a:xfrm>
            <a:off x="685800" y="4447153"/>
            <a:ext cx="5486400" cy="36385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4:notes"/>
          <p:cNvSpPr txBox="1">
            <a:spLocks noGrp="1"/>
          </p:cNvSpPr>
          <p:nvPr>
            <p:ph type="body" idx="1"/>
          </p:nvPr>
        </p:nvSpPr>
        <p:spPr>
          <a:xfrm>
            <a:off x="685800" y="4447153"/>
            <a:ext cx="5486400" cy="363858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200"/>
              <a:buFont typeface="Arial"/>
              <a:buChar char="•"/>
            </a:pPr>
            <a:r>
              <a:rPr lang="en-US" sz="1200"/>
              <a:t>DO: Separate your personal and professional accounts</a:t>
            </a:r>
            <a:endParaRPr/>
          </a:p>
          <a:p>
            <a:pPr marL="742950" lvl="1" indent="-285750" algn="l" rtl="0">
              <a:spcBef>
                <a:spcPts val="0"/>
              </a:spcBef>
              <a:spcAft>
                <a:spcPts val="0"/>
              </a:spcAft>
              <a:buClr>
                <a:schemeClr val="dk1"/>
              </a:buClr>
              <a:buSzPts val="1200"/>
              <a:buFont typeface="Arial"/>
              <a:buChar char="•"/>
            </a:pPr>
            <a:r>
              <a:rPr lang="en-US" sz="1200"/>
              <a:t>It’s ok to share with your family / friends, but keep personal conversations on your personal accounts</a:t>
            </a:r>
            <a:endParaRPr/>
          </a:p>
          <a:p>
            <a:pPr marL="742950" lvl="1" indent="-285750" algn="l" rtl="0">
              <a:spcBef>
                <a:spcPts val="0"/>
              </a:spcBef>
              <a:spcAft>
                <a:spcPts val="0"/>
              </a:spcAft>
              <a:buClr>
                <a:schemeClr val="dk1"/>
              </a:buClr>
              <a:buSzPts val="1200"/>
              <a:buFont typeface="Arial"/>
              <a:buChar char="•"/>
            </a:pPr>
            <a:r>
              <a:rPr lang="en-US" sz="1200"/>
              <a:t>It’s ok to share useful business info on your personal pages, but be sure to distinguish between the two so people know where to go for info (e.g. hairdresser) </a:t>
            </a:r>
            <a:endParaRPr/>
          </a:p>
          <a:p>
            <a:pPr marL="742950" lvl="1" indent="-285750" algn="l" rtl="0">
              <a:spcBef>
                <a:spcPts val="0"/>
              </a:spcBef>
              <a:spcAft>
                <a:spcPts val="0"/>
              </a:spcAft>
              <a:buClr>
                <a:schemeClr val="dk1"/>
              </a:buClr>
              <a:buSzPts val="1200"/>
              <a:buFont typeface="Arial"/>
              <a:buChar char="•"/>
            </a:pPr>
            <a:r>
              <a:rPr lang="en-US" sz="1200"/>
              <a:t>Keep your personal accounts private. People buy from people – you can still keep your personality on your business page without getting too personal</a:t>
            </a:r>
            <a:endParaRPr/>
          </a:p>
          <a:p>
            <a:pPr marL="285750" lvl="0" indent="-285750" algn="l" rtl="0">
              <a:spcBef>
                <a:spcPts val="0"/>
              </a:spcBef>
              <a:spcAft>
                <a:spcPts val="0"/>
              </a:spcAft>
              <a:buClr>
                <a:schemeClr val="dk1"/>
              </a:buClr>
              <a:buSzPts val="1600"/>
              <a:buFont typeface="Arial"/>
              <a:buChar char="•"/>
            </a:pPr>
            <a:r>
              <a:rPr lang="en-US" sz="1600"/>
              <a:t>DO: Be careful when posting from a personal phone or computer</a:t>
            </a:r>
            <a:endParaRPr/>
          </a:p>
          <a:p>
            <a:pPr marL="742950" lvl="1" indent="-285750" algn="l" rtl="0">
              <a:spcBef>
                <a:spcPts val="0"/>
              </a:spcBef>
              <a:spcAft>
                <a:spcPts val="0"/>
              </a:spcAft>
              <a:buClr>
                <a:schemeClr val="dk1"/>
              </a:buClr>
              <a:buSzPts val="1200"/>
              <a:buFont typeface="Arial"/>
              <a:buChar char="•"/>
            </a:pPr>
            <a:r>
              <a:rPr lang="en-US" sz="1200"/>
              <a:t>Double-check images / videos being posted</a:t>
            </a:r>
            <a:endParaRPr/>
          </a:p>
          <a:p>
            <a:pPr marL="742950" lvl="1" indent="-285750" algn="l" rtl="0">
              <a:spcBef>
                <a:spcPts val="0"/>
              </a:spcBef>
              <a:spcAft>
                <a:spcPts val="0"/>
              </a:spcAft>
              <a:buClr>
                <a:schemeClr val="dk1"/>
              </a:buClr>
              <a:buSzPts val="1200"/>
              <a:buFont typeface="Arial"/>
              <a:buChar char="•"/>
            </a:pPr>
            <a:r>
              <a:rPr lang="en-US" sz="1200"/>
              <a:t>Be sure to check which account you are sending things to</a:t>
            </a:r>
            <a:endParaRPr/>
          </a:p>
          <a:p>
            <a:pPr marL="742950" lvl="1" indent="-285750" algn="l" rtl="0">
              <a:spcBef>
                <a:spcPts val="0"/>
              </a:spcBef>
              <a:spcAft>
                <a:spcPts val="0"/>
              </a:spcAft>
              <a:buClr>
                <a:schemeClr val="dk1"/>
              </a:buClr>
              <a:buSzPts val="1200"/>
              <a:buFont typeface="Arial"/>
              <a:buChar char="•"/>
            </a:pPr>
            <a:r>
              <a:rPr lang="en-US" sz="1200"/>
              <a:t>Don’t post under the influence!</a:t>
            </a:r>
            <a:endParaRPr/>
          </a:p>
          <a:p>
            <a:pPr marL="285750" marR="0" lvl="0" indent="-285750" algn="l" rtl="0">
              <a:lnSpc>
                <a:spcPct val="100000"/>
              </a:lnSpc>
              <a:spcBef>
                <a:spcPts val="0"/>
              </a:spcBef>
              <a:spcAft>
                <a:spcPts val="0"/>
              </a:spcAft>
              <a:buClr>
                <a:schemeClr val="dk1"/>
              </a:buClr>
              <a:buSzPts val="1200"/>
              <a:buFont typeface="Arial"/>
              <a:buChar char="•"/>
            </a:pPr>
            <a:r>
              <a:rPr lang="en-US" sz="1200"/>
              <a:t>DON’T: Post your political, social, or religious views on your business account </a:t>
            </a:r>
            <a:endParaRPr/>
          </a:p>
          <a:p>
            <a:pPr marL="742950" lvl="1" indent="-285750" algn="l" rtl="0">
              <a:spcBef>
                <a:spcPts val="0"/>
              </a:spcBef>
              <a:spcAft>
                <a:spcPts val="0"/>
              </a:spcAft>
              <a:buClr>
                <a:schemeClr val="dk1"/>
              </a:buClr>
              <a:buSzPts val="1200"/>
              <a:buFont typeface="Arial"/>
              <a:buChar char="•"/>
            </a:pPr>
            <a:r>
              <a:rPr lang="en-US" sz="1200"/>
              <a:t>You are entitled to post this on personal accounts, but sharing on your business account could alienate potential clients who haven’t even worked with you yet. Best to avoid anything that could stir negative comments or controversy </a:t>
            </a:r>
            <a:endParaRPr/>
          </a:p>
          <a:p>
            <a:pPr marL="0" lvl="0" indent="0" algn="l" rtl="0">
              <a:spcBef>
                <a:spcPts val="0"/>
              </a:spcBef>
              <a:spcAft>
                <a:spcPts val="0"/>
              </a:spcAft>
              <a:buNone/>
            </a:pPr>
            <a:endParaRPr/>
          </a:p>
        </p:txBody>
      </p:sp>
      <p:sp>
        <p:nvSpPr>
          <p:cNvPr id="264" name="Google Shape;264;p14:notes"/>
          <p:cNvSpPr txBox="1">
            <a:spLocks noGrp="1"/>
          </p:cNvSpPr>
          <p:nvPr>
            <p:ph type="sldNum" idx="12"/>
          </p:nvPr>
        </p:nvSpPr>
        <p:spPr>
          <a:xfrm>
            <a:off x="3884613" y="8777193"/>
            <a:ext cx="2971800" cy="4636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e07971ff9_1_172: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be07971ff9_1_172:notes"/>
          <p:cNvSpPr txBox="1">
            <a:spLocks noGrp="1"/>
          </p:cNvSpPr>
          <p:nvPr>
            <p:ph type="body" idx="1"/>
          </p:nvPr>
        </p:nvSpPr>
        <p:spPr>
          <a:xfrm>
            <a:off x="685800" y="4447153"/>
            <a:ext cx="5486400" cy="36387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amount of social media platforms may seem infinite and overwhelming but there is no need to present on all of them </a:t>
            </a:r>
            <a:endParaRPr/>
          </a:p>
          <a:p>
            <a:pPr marL="0" lvl="0" indent="0" algn="l" rtl="0">
              <a:spcBef>
                <a:spcPts val="0"/>
              </a:spcBef>
              <a:spcAft>
                <a:spcPts val="0"/>
              </a:spcAft>
              <a:buNone/>
            </a:pPr>
            <a:r>
              <a:rPr lang="en-US"/>
              <a:t>Depending on what your business is and who is serves; one or two social media accounts should be all you need </a:t>
            </a:r>
            <a:endParaRPr/>
          </a:p>
          <a:p>
            <a:pPr marL="0" lvl="0" indent="0" algn="l" rtl="0">
              <a:spcBef>
                <a:spcPts val="0"/>
              </a:spcBef>
              <a:spcAft>
                <a:spcPts val="0"/>
              </a:spcAft>
              <a:buNone/>
            </a:pPr>
            <a:r>
              <a:rPr lang="en-US"/>
              <a:t>I’m going to introduce to you 4 of the biggest social media platform that I think would prove most useful and easiest to use to </a:t>
            </a:r>
            <a:endParaRPr/>
          </a:p>
        </p:txBody>
      </p:sp>
      <p:sp>
        <p:nvSpPr>
          <p:cNvPr id="110" name="Google Shape;110;gbe07971ff9_1_172:notes"/>
          <p:cNvSpPr txBox="1">
            <a:spLocks noGrp="1"/>
          </p:cNvSpPr>
          <p:nvPr>
            <p:ph type="sldNum" idx="12"/>
          </p:nvPr>
        </p:nvSpPr>
        <p:spPr>
          <a:xfrm>
            <a:off x="3884613" y="8777192"/>
            <a:ext cx="2971800" cy="46355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47153"/>
            <a:ext cx="5486400" cy="36385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Facebook has 2.8 billion users </a:t>
            </a:r>
            <a:endParaRPr/>
          </a:p>
          <a:p>
            <a:pPr marL="0" lvl="0" indent="0" algn="l" rtl="0">
              <a:spcBef>
                <a:spcPts val="0"/>
              </a:spcBef>
              <a:spcAft>
                <a:spcPts val="0"/>
              </a:spcAft>
              <a:buNone/>
            </a:pPr>
            <a:r>
              <a:rPr lang="en-US"/>
              <a:t>Generally middle-aged to older people are most active on Facebook but people of all ages and markets are on it </a:t>
            </a:r>
            <a:endParaRPr/>
          </a:p>
          <a:p>
            <a:pPr marL="0" lvl="0" indent="0" algn="l" rtl="0">
              <a:spcBef>
                <a:spcPts val="0"/>
              </a:spcBef>
              <a:spcAft>
                <a:spcPts val="0"/>
              </a:spcAft>
              <a:buNone/>
            </a:pPr>
            <a:r>
              <a:rPr lang="en-US"/>
              <a:t>It’s great for creating a visual presence </a:t>
            </a:r>
            <a:endParaRPr/>
          </a:p>
          <a:p>
            <a:pPr marL="0" lvl="0" indent="0" algn="l" rtl="0">
              <a:spcBef>
                <a:spcPts val="0"/>
              </a:spcBef>
              <a:spcAft>
                <a:spcPts val="0"/>
              </a:spcAft>
              <a:buNone/>
            </a:pPr>
            <a:r>
              <a:rPr lang="en-US"/>
              <a:t>You can post pictures, videos, updates, events, promotions </a:t>
            </a:r>
            <a:endParaRPr/>
          </a:p>
          <a:p>
            <a:pPr marL="0" lvl="0" indent="0" algn="l" rtl="0">
              <a:spcBef>
                <a:spcPts val="0"/>
              </a:spcBef>
              <a:spcAft>
                <a:spcPts val="0"/>
              </a:spcAft>
              <a:buNone/>
            </a:pPr>
            <a:r>
              <a:rPr lang="en-US"/>
              <a:t>Customers can like it and give reviews</a:t>
            </a:r>
            <a:endParaRPr/>
          </a:p>
          <a:p>
            <a:pPr marL="0" lvl="0" indent="0" algn="l" rtl="0">
              <a:spcBef>
                <a:spcPts val="0"/>
              </a:spcBef>
              <a:spcAft>
                <a:spcPts val="0"/>
              </a:spcAft>
              <a:buNone/>
            </a:pPr>
            <a:r>
              <a:rPr lang="en-US"/>
              <a:t>Allows for community to from around your business </a:t>
            </a:r>
            <a:endParaRPr/>
          </a:p>
          <a:p>
            <a:pPr marL="0" lvl="0" indent="0" algn="l" rtl="0">
              <a:spcBef>
                <a:spcPts val="0"/>
              </a:spcBef>
              <a:spcAft>
                <a:spcPts val="0"/>
              </a:spcAft>
              <a:buNone/>
            </a:pPr>
            <a:r>
              <a:rPr lang="en-US"/>
              <a:t>Easy to access information about the business, such as address, phone number, etc. </a:t>
            </a:r>
            <a:endParaRPr/>
          </a:p>
          <a:p>
            <a:pPr marL="0" lvl="0" indent="0" algn="l" rtl="0">
              <a:spcBef>
                <a:spcPts val="0"/>
              </a:spcBef>
              <a:spcAft>
                <a:spcPts val="0"/>
              </a:spcAft>
              <a:buNone/>
            </a:pPr>
            <a:r>
              <a:rPr lang="en-US"/>
              <a:t>Facebook also has a messenger feature that allows direct contact with customers and other businesses</a:t>
            </a:r>
            <a:endParaRPr/>
          </a:p>
          <a:p>
            <a:pPr marL="0" lvl="0" indent="0" algn="l" rtl="0">
              <a:spcBef>
                <a:spcPts val="0"/>
              </a:spcBef>
              <a:spcAft>
                <a:spcPts val="0"/>
              </a:spcAft>
              <a:buNone/>
            </a:pPr>
            <a:r>
              <a:rPr lang="en-US"/>
              <a:t>Could reach out with questions and concerns </a:t>
            </a:r>
            <a:endParaRPr/>
          </a:p>
          <a:p>
            <a:pPr marL="0" lvl="0" indent="0" algn="l" rtl="0">
              <a:spcBef>
                <a:spcPts val="0"/>
              </a:spcBef>
              <a:spcAft>
                <a:spcPts val="0"/>
              </a:spcAft>
              <a:buNone/>
            </a:pPr>
            <a:endParaRPr/>
          </a:p>
          <a:p>
            <a:pPr marL="0" lvl="0" indent="0" algn="l" rtl="0">
              <a:spcBef>
                <a:spcPts val="0"/>
              </a:spcBef>
              <a:spcAft>
                <a:spcPts val="0"/>
              </a:spcAft>
              <a:buNone/>
            </a:pPr>
            <a:r>
              <a:rPr lang="en-US"/>
              <a:t>safe stand by </a:t>
            </a:r>
            <a:endParaRPr/>
          </a:p>
          <a:p>
            <a:pPr marL="0" lvl="0" indent="0" algn="l" rtl="0">
              <a:spcBef>
                <a:spcPts val="0"/>
              </a:spcBef>
              <a:spcAft>
                <a:spcPts val="0"/>
              </a:spcAft>
              <a:buNone/>
            </a:pPr>
            <a:endParaRPr/>
          </a:p>
          <a:p>
            <a:pPr marL="0" lvl="0" indent="0" algn="l" rtl="0">
              <a:spcBef>
                <a:spcPts val="0"/>
              </a:spcBef>
              <a:spcAft>
                <a:spcPts val="0"/>
              </a:spcAft>
              <a:buNone/>
            </a:pPr>
            <a:r>
              <a:rPr lang="en-US"/>
              <a:t>how to boost posts - how reach particular people </a:t>
            </a:r>
            <a:endParaRPr/>
          </a:p>
          <a:p>
            <a:pPr marL="0" lvl="0" indent="0" algn="l" rtl="0">
              <a:spcBef>
                <a:spcPts val="0"/>
              </a:spcBef>
              <a:spcAft>
                <a:spcPts val="0"/>
              </a:spcAft>
              <a:buNone/>
            </a:pPr>
            <a:r>
              <a:rPr lang="en-US"/>
              <a:t>tonya microblading - 3 audiences - women with cancer - reach them </a:t>
            </a:r>
            <a:endParaRPr/>
          </a:p>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777193"/>
            <a:ext cx="2971800" cy="4636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47153"/>
            <a:ext cx="5486400" cy="36385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stress visuals </a:t>
            </a:r>
            <a:endParaRPr/>
          </a:p>
        </p:txBody>
      </p:sp>
      <p:sp>
        <p:nvSpPr>
          <p:cNvPr id="130" name="Google Shape;130;p5:notes"/>
          <p:cNvSpPr txBox="1">
            <a:spLocks noGrp="1"/>
          </p:cNvSpPr>
          <p:nvPr>
            <p:ph type="sldNum" idx="12"/>
          </p:nvPr>
        </p:nvSpPr>
        <p:spPr>
          <a:xfrm>
            <a:off x="3884613" y="8777193"/>
            <a:ext cx="2971800" cy="4636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47153"/>
            <a:ext cx="5486400" cy="36385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None/>
            </a:pPr>
            <a:r>
              <a:rPr lang="en-US">
                <a:solidFill>
                  <a:srgbClr val="000000"/>
                </a:solidFill>
              </a:rPr>
              <a:t>Twitter is a fast-paced, more casual platform </a:t>
            </a:r>
            <a:endParaRPr>
              <a:solidFill>
                <a:srgbClr val="000000"/>
              </a:solidFill>
            </a:endParaRPr>
          </a:p>
          <a:p>
            <a:pPr marL="0" lvl="0" indent="0" algn="l" rtl="0">
              <a:lnSpc>
                <a:spcPct val="100000"/>
              </a:lnSpc>
              <a:spcBef>
                <a:spcPts val="500"/>
              </a:spcBef>
              <a:spcAft>
                <a:spcPts val="0"/>
              </a:spcAft>
              <a:buNone/>
            </a:pPr>
            <a:r>
              <a:rPr lang="en-US">
                <a:solidFill>
                  <a:srgbClr val="000000"/>
                </a:solidFill>
              </a:rPr>
              <a:t>Mostly used by teenagers and millennials </a:t>
            </a:r>
            <a:endParaRPr>
              <a:solidFill>
                <a:srgbClr val="000000"/>
              </a:solidFill>
            </a:endParaRPr>
          </a:p>
          <a:p>
            <a:pPr marL="0" lvl="0" indent="0" algn="l" rtl="0">
              <a:lnSpc>
                <a:spcPct val="100000"/>
              </a:lnSpc>
              <a:spcBef>
                <a:spcPts val="500"/>
              </a:spcBef>
              <a:spcAft>
                <a:spcPts val="0"/>
              </a:spcAft>
              <a:buNone/>
            </a:pPr>
            <a:r>
              <a:rPr lang="en-US">
                <a:solidFill>
                  <a:srgbClr val="000000"/>
                </a:solidFill>
              </a:rPr>
              <a:t>Great for real-time updates; news, promotions, events </a:t>
            </a:r>
            <a:endParaRPr>
              <a:solidFill>
                <a:srgbClr val="000000"/>
              </a:solidFill>
            </a:endParaRPr>
          </a:p>
          <a:p>
            <a:pPr marL="0" lvl="0" indent="0" algn="l" rtl="0">
              <a:lnSpc>
                <a:spcPct val="100000"/>
              </a:lnSpc>
              <a:spcBef>
                <a:spcPts val="500"/>
              </a:spcBef>
              <a:spcAft>
                <a:spcPts val="0"/>
              </a:spcAft>
              <a:buNone/>
            </a:pPr>
            <a:r>
              <a:rPr lang="en-US">
                <a:solidFill>
                  <a:srgbClr val="000000"/>
                </a:solidFill>
              </a:rPr>
              <a:t>Interact with customers and other business; re-tweeting, liking, etc. </a:t>
            </a:r>
            <a:endParaRPr>
              <a:solidFill>
                <a:srgbClr val="000000"/>
              </a:solidFill>
            </a:endParaRPr>
          </a:p>
          <a:p>
            <a:pPr marL="0" lvl="0" indent="0" algn="l" rtl="0">
              <a:lnSpc>
                <a:spcPct val="100000"/>
              </a:lnSpc>
              <a:spcBef>
                <a:spcPts val="500"/>
              </a:spcBef>
              <a:spcAft>
                <a:spcPts val="0"/>
              </a:spcAft>
              <a:buNone/>
            </a:pPr>
            <a:r>
              <a:rPr lang="en-US">
                <a:solidFill>
                  <a:srgbClr val="000000"/>
                </a:solidFill>
              </a:rPr>
              <a:t>Can do Q&amp;As, polls, etc. </a:t>
            </a:r>
            <a:endParaRPr>
              <a:solidFill>
                <a:srgbClr val="000000"/>
              </a:solidFill>
            </a:endParaRPr>
          </a:p>
          <a:p>
            <a:pPr marL="0" lvl="0" indent="0" algn="l" rtl="0">
              <a:lnSpc>
                <a:spcPct val="100000"/>
              </a:lnSpc>
              <a:spcBef>
                <a:spcPts val="500"/>
              </a:spcBef>
              <a:spcAft>
                <a:spcPts val="0"/>
              </a:spcAft>
              <a:buNone/>
            </a:pPr>
            <a:r>
              <a:rPr lang="en-US">
                <a:solidFill>
                  <a:srgbClr val="000000"/>
                </a:solidFill>
              </a:rPr>
              <a:t>Could be used with humor; good for setting a tone for the business</a:t>
            </a:r>
            <a:endParaRPr>
              <a:solidFill>
                <a:srgbClr val="000000"/>
              </a:solidFill>
            </a:endParaRPr>
          </a:p>
          <a:p>
            <a:pPr marL="0" lvl="0" indent="0" algn="l" rtl="0">
              <a:lnSpc>
                <a:spcPct val="100000"/>
              </a:lnSpc>
              <a:spcBef>
                <a:spcPts val="500"/>
              </a:spcBef>
              <a:spcAft>
                <a:spcPts val="0"/>
              </a:spcAft>
              <a:buNone/>
            </a:pPr>
            <a:r>
              <a:rPr lang="en-US">
                <a:solidFill>
                  <a:srgbClr val="000000"/>
                </a:solidFill>
              </a:rPr>
              <a:t>Short and sweet; tweets with less characters and pictures get more engagement </a:t>
            </a:r>
            <a:endParaRPr>
              <a:solidFill>
                <a:srgbClr val="000000"/>
              </a:solidFill>
            </a:endParaRPr>
          </a:p>
          <a:p>
            <a:pPr marL="0" lvl="0" indent="0" algn="l" rtl="0">
              <a:lnSpc>
                <a:spcPct val="100000"/>
              </a:lnSpc>
              <a:spcBef>
                <a:spcPts val="500"/>
              </a:spcBef>
              <a:spcAft>
                <a:spcPts val="0"/>
              </a:spcAft>
              <a:buNone/>
            </a:pPr>
            <a:endParaRPr>
              <a:solidFill>
                <a:srgbClr val="000000"/>
              </a:solidFill>
            </a:endParaRPr>
          </a:p>
          <a:p>
            <a:pPr marL="0" lvl="0" indent="0" algn="l" rtl="0">
              <a:lnSpc>
                <a:spcPct val="100000"/>
              </a:lnSpc>
              <a:spcBef>
                <a:spcPts val="500"/>
              </a:spcBef>
              <a:spcAft>
                <a:spcPts val="0"/>
              </a:spcAft>
              <a:buNone/>
            </a:pPr>
            <a:r>
              <a:rPr lang="en-US">
                <a:solidFill>
                  <a:srgbClr val="000000"/>
                </a:solidFill>
              </a:rPr>
              <a:t>immediate timely </a:t>
            </a:r>
            <a:endParaRPr>
              <a:solidFill>
                <a:srgbClr val="000000"/>
              </a:solidFill>
            </a:endParaRPr>
          </a:p>
          <a:p>
            <a:pPr marL="0" lvl="0" indent="0" algn="l" rtl="0">
              <a:lnSpc>
                <a:spcPct val="100000"/>
              </a:lnSpc>
              <a:spcBef>
                <a:spcPts val="500"/>
              </a:spcBef>
              <a:spcAft>
                <a:spcPts val="0"/>
              </a:spcAft>
              <a:buNone/>
            </a:pPr>
            <a:endParaRPr>
              <a:solidFill>
                <a:srgbClr val="000000"/>
              </a:solidFill>
            </a:endParaRPr>
          </a:p>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884613" y="8777193"/>
            <a:ext cx="2971800" cy="4636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47153"/>
            <a:ext cx="5486400" cy="363858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1200"/>
              <a:buFont typeface="Lato"/>
              <a:buChar char="•"/>
            </a:pPr>
            <a:r>
              <a:rPr lang="en-US">
                <a:latin typeface="Lato"/>
                <a:ea typeface="Lato"/>
                <a:cs typeface="Lato"/>
                <a:sym typeface="Lato"/>
              </a:rPr>
              <a:t>Downsides:</a:t>
            </a:r>
            <a:endParaRPr>
              <a:latin typeface="Lato"/>
              <a:ea typeface="Lato"/>
              <a:cs typeface="Lato"/>
              <a:sym typeface="Lato"/>
            </a:endParaRPr>
          </a:p>
          <a:p>
            <a:pPr marL="914400" lvl="1" indent="-431800" algn="l" rtl="0">
              <a:lnSpc>
                <a:spcPct val="90000"/>
              </a:lnSpc>
              <a:spcBef>
                <a:spcPts val="500"/>
              </a:spcBef>
              <a:spcAft>
                <a:spcPts val="0"/>
              </a:spcAft>
              <a:buClr>
                <a:schemeClr val="dk1"/>
              </a:buClr>
              <a:buSzPts val="1200"/>
              <a:buFont typeface="Lato"/>
              <a:buChar char="•"/>
            </a:pPr>
            <a:r>
              <a:rPr lang="en-US">
                <a:latin typeface="Lato"/>
                <a:ea typeface="Lato"/>
                <a:cs typeface="Lato"/>
                <a:sym typeface="Lato"/>
              </a:rPr>
              <a:t>Upgrade to send InMail – relies on on tailored connections</a:t>
            </a:r>
            <a:endParaRPr>
              <a:latin typeface="Lato"/>
              <a:ea typeface="Lato"/>
              <a:cs typeface="Lato"/>
              <a:sym typeface="Lato"/>
            </a:endParaRPr>
          </a:p>
          <a:p>
            <a:pPr marL="914400" lvl="1" indent="-431800" algn="l" rtl="0">
              <a:lnSpc>
                <a:spcPct val="90000"/>
              </a:lnSpc>
              <a:spcBef>
                <a:spcPts val="500"/>
              </a:spcBef>
              <a:spcAft>
                <a:spcPts val="0"/>
              </a:spcAft>
              <a:buClr>
                <a:schemeClr val="dk1"/>
              </a:buClr>
              <a:buSzPts val="1200"/>
              <a:buFont typeface="Lato"/>
              <a:buChar char="•"/>
            </a:pPr>
            <a:r>
              <a:rPr lang="en-US">
                <a:latin typeface="Lato"/>
                <a:ea typeface="Lato"/>
                <a:cs typeface="Lato"/>
                <a:sym typeface="Lato"/>
              </a:rPr>
              <a:t>Paid advertising is not as advanced</a:t>
            </a:r>
            <a:endParaRPr>
              <a:latin typeface="Lato"/>
              <a:ea typeface="Lato"/>
              <a:cs typeface="Lato"/>
              <a:sym typeface="Lato"/>
            </a:endParaRPr>
          </a:p>
          <a:p>
            <a:pPr marL="914400" lvl="1" indent="-431800" algn="l" rtl="0">
              <a:lnSpc>
                <a:spcPct val="90000"/>
              </a:lnSpc>
              <a:spcBef>
                <a:spcPts val="500"/>
              </a:spcBef>
              <a:spcAft>
                <a:spcPts val="0"/>
              </a:spcAft>
              <a:buClr>
                <a:schemeClr val="dk1"/>
              </a:buClr>
              <a:buSzPts val="1200"/>
              <a:buFont typeface="Lato"/>
              <a:buChar char="•"/>
            </a:pPr>
            <a:r>
              <a:rPr lang="en-US">
                <a:latin typeface="Lato"/>
                <a:ea typeface="Lato"/>
                <a:cs typeface="Lato"/>
                <a:sym typeface="Lato"/>
              </a:rPr>
              <a:t>Not the best for large-scale marketing</a:t>
            </a:r>
            <a:endParaRPr>
              <a:latin typeface="Lato"/>
              <a:ea typeface="Lato"/>
              <a:cs typeface="Lato"/>
              <a:sym typeface="Lato"/>
            </a:endParaRPr>
          </a:p>
          <a:p>
            <a:pPr marL="0" lvl="0" indent="0" algn="l" rtl="0">
              <a:lnSpc>
                <a:spcPct val="90000"/>
              </a:lnSpc>
              <a:spcBef>
                <a:spcPts val="500"/>
              </a:spcBef>
              <a:spcAft>
                <a:spcPts val="0"/>
              </a:spcAft>
              <a:buNone/>
            </a:pPr>
            <a:r>
              <a:rPr lang="en-US">
                <a:latin typeface="Lato"/>
                <a:ea typeface="Lato"/>
                <a:cs typeface="Lato"/>
                <a:sym typeface="Lato"/>
              </a:rPr>
              <a:t>To make business contacts </a:t>
            </a:r>
            <a:endParaRPr>
              <a:latin typeface="Lato"/>
              <a:ea typeface="Lato"/>
              <a:cs typeface="Lato"/>
              <a:sym typeface="Lato"/>
            </a:endParaRPr>
          </a:p>
          <a:p>
            <a:pPr marL="0" lvl="0" indent="0" algn="l" rtl="0">
              <a:lnSpc>
                <a:spcPct val="90000"/>
              </a:lnSpc>
              <a:spcBef>
                <a:spcPts val="500"/>
              </a:spcBef>
              <a:spcAft>
                <a:spcPts val="0"/>
              </a:spcAft>
              <a:buNone/>
            </a:pPr>
            <a:r>
              <a:rPr lang="en-US">
                <a:latin typeface="Lato"/>
                <a:ea typeface="Lato"/>
                <a:cs typeface="Lato"/>
                <a:sym typeface="Lato"/>
              </a:rPr>
              <a:t>B2B emphasize </a:t>
            </a:r>
            <a:endParaRPr>
              <a:latin typeface="Lato"/>
              <a:ea typeface="Lato"/>
              <a:cs typeface="Lato"/>
              <a:sym typeface="Lato"/>
            </a:endParaRPr>
          </a:p>
          <a:p>
            <a:pPr marL="0" lvl="0" indent="0" algn="l" rtl="0">
              <a:spcBef>
                <a:spcPts val="0"/>
              </a:spcBef>
              <a:spcAft>
                <a:spcPts val="0"/>
              </a:spcAft>
              <a:buNone/>
            </a:pPr>
            <a:endParaRPr/>
          </a:p>
        </p:txBody>
      </p:sp>
      <p:sp>
        <p:nvSpPr>
          <p:cNvPr id="149" name="Google Shape;149;p7:notes"/>
          <p:cNvSpPr txBox="1">
            <a:spLocks noGrp="1"/>
          </p:cNvSpPr>
          <p:nvPr>
            <p:ph type="sldNum" idx="12"/>
          </p:nvPr>
        </p:nvSpPr>
        <p:spPr>
          <a:xfrm>
            <a:off x="3884613" y="8777193"/>
            <a:ext cx="2971800" cy="4636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e07971ff9_1_445: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e07971ff9_1_445: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create business page rather than personal </a:t>
            </a:r>
            <a:endParaRPr/>
          </a:p>
          <a:p>
            <a:pPr marL="0" lvl="0" indent="0" algn="l" rtl="0">
              <a:spcBef>
                <a:spcPts val="0"/>
              </a:spcBef>
              <a:spcAft>
                <a:spcPts val="0"/>
              </a:spcAft>
              <a:buNone/>
            </a:pPr>
            <a:r>
              <a:rPr lang="en-US"/>
              <a:t>We’re gonna take a look at how a local business uses Facebook and Instagram to enhance their business, which I would say are the two best platforms to start on </a:t>
            </a:r>
            <a:endParaRPr/>
          </a:p>
          <a:p>
            <a:pPr marL="0" lvl="0" indent="0" algn="l" rtl="0">
              <a:spcBef>
                <a:spcPts val="0"/>
              </a:spcBef>
              <a:spcAft>
                <a:spcPts val="0"/>
              </a:spcAft>
              <a:buNone/>
            </a:pPr>
            <a:r>
              <a:rPr lang="en-US"/>
              <a:t>Gabrizio is a local Italian bakery in Niles, Michigan that sells coffee and treats </a:t>
            </a:r>
            <a:endParaRPr/>
          </a:p>
          <a:p>
            <a:pPr marL="0" lvl="0" indent="0" algn="l" rtl="0">
              <a:spcBef>
                <a:spcPts val="0"/>
              </a:spcBef>
              <a:spcAft>
                <a:spcPts val="0"/>
              </a:spcAft>
              <a:buNone/>
            </a:pPr>
            <a:endParaRPr/>
          </a:p>
          <a:p>
            <a:pPr marL="0" lvl="0" indent="0" algn="l" rtl="0">
              <a:spcBef>
                <a:spcPts val="0"/>
              </a:spcBef>
              <a:spcAft>
                <a:spcPts val="0"/>
              </a:spcAft>
              <a:buNone/>
            </a:pPr>
            <a:r>
              <a:rPr lang="en-US"/>
              <a:t>The picture on the left is there main profile page of the business, which we’ll take a closer look at next,  and on the left is the facebook messenger feature I mentioned earlier </a:t>
            </a:r>
            <a:endParaRPr/>
          </a:p>
          <a:p>
            <a:pPr marL="0" lvl="0" indent="0" algn="l" rtl="0">
              <a:spcBef>
                <a:spcPts val="0"/>
              </a:spcBef>
              <a:spcAft>
                <a:spcPts val="0"/>
              </a:spcAft>
              <a:buNone/>
            </a:pPr>
            <a:r>
              <a:rPr lang="en-US"/>
              <a:t>It allows other users to directly message your business with any questions they may have </a:t>
            </a:r>
            <a:endParaRPr/>
          </a:p>
          <a:p>
            <a:pPr marL="0" lvl="0" indent="0" algn="l" rtl="0">
              <a:spcBef>
                <a:spcPts val="0"/>
              </a:spcBef>
              <a:spcAft>
                <a:spcPts val="0"/>
              </a:spcAft>
              <a:buNone/>
            </a:pPr>
            <a:r>
              <a:rPr lang="en-US"/>
              <a:t>Makes your business more accessible and creates a relationship with your consumers </a:t>
            </a:r>
            <a:endParaRPr/>
          </a:p>
        </p:txBody>
      </p:sp>
      <p:sp>
        <p:nvSpPr>
          <p:cNvPr id="159" name="Google Shape;159;gbe07971ff9_1_445: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d8bb57b95_0_1:notes"/>
          <p:cNvSpPr>
            <a:spLocks noGrp="1" noRot="1" noChangeAspect="1"/>
          </p:cNvSpPr>
          <p:nvPr>
            <p:ph type="sldImg" idx="2"/>
          </p:nvPr>
        </p:nvSpPr>
        <p:spPr>
          <a:xfrm>
            <a:off x="658813" y="1155700"/>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d8bb57b95_0_1:notes"/>
          <p:cNvSpPr txBox="1">
            <a:spLocks noGrp="1"/>
          </p:cNvSpPr>
          <p:nvPr>
            <p:ph type="body" idx="1"/>
          </p:nvPr>
        </p:nvSpPr>
        <p:spPr>
          <a:xfrm>
            <a:off x="685800" y="4447153"/>
            <a:ext cx="5486400" cy="36387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top of the cover page, it is what gives a user a first impression of your page and business</a:t>
            </a:r>
            <a:endParaRPr/>
          </a:p>
          <a:p>
            <a:pPr marL="0" lvl="0" indent="0" algn="l" rtl="0">
              <a:spcBef>
                <a:spcPts val="0"/>
              </a:spcBef>
              <a:spcAft>
                <a:spcPts val="0"/>
              </a:spcAft>
              <a:buNone/>
            </a:pPr>
            <a:r>
              <a:rPr lang="en-US"/>
              <a:t>Having a high quality cover photo that correctly depicts your product or service gives users a better and quicker understanding of your business</a:t>
            </a:r>
            <a:endParaRPr/>
          </a:p>
          <a:p>
            <a:pPr marL="0" lvl="0" indent="0" algn="l" rtl="0">
              <a:spcBef>
                <a:spcPts val="0"/>
              </a:spcBef>
              <a:spcAft>
                <a:spcPts val="0"/>
              </a:spcAft>
              <a:buNone/>
            </a:pPr>
            <a:r>
              <a:rPr lang="en-US"/>
              <a:t>Also attracts more engagement</a:t>
            </a:r>
            <a:endParaRPr/>
          </a:p>
          <a:p>
            <a:pPr marL="0" lvl="0" indent="0" algn="l" rtl="0">
              <a:spcBef>
                <a:spcPts val="0"/>
              </a:spcBef>
              <a:spcAft>
                <a:spcPts val="0"/>
              </a:spcAft>
              <a:buNone/>
            </a:pPr>
            <a:r>
              <a:rPr lang="en-US"/>
              <a:t>I recommend using a profile picture of you logo to keep it professional </a:t>
            </a:r>
            <a:endParaRPr/>
          </a:p>
          <a:p>
            <a:pPr marL="0" lvl="0" indent="0" algn="l" rtl="0">
              <a:spcBef>
                <a:spcPts val="0"/>
              </a:spcBef>
              <a:spcAft>
                <a:spcPts val="0"/>
              </a:spcAft>
              <a:buNone/>
            </a:pPr>
            <a:r>
              <a:rPr lang="en-US"/>
              <a:t>You can also see buttons that allow customers to contact and engage with your business </a:t>
            </a:r>
            <a:endParaRPr/>
          </a:p>
          <a:p>
            <a:pPr marL="0" lvl="0" indent="0" algn="l" rtl="0">
              <a:spcBef>
                <a:spcPts val="0"/>
              </a:spcBef>
              <a:spcAft>
                <a:spcPts val="0"/>
              </a:spcAft>
              <a:buNone/>
            </a:pPr>
            <a:r>
              <a:rPr lang="en-US"/>
              <a:t>If you connect your business email, they can email you directly </a:t>
            </a:r>
            <a:endParaRPr/>
          </a:p>
          <a:p>
            <a:pPr marL="0" lvl="0" indent="0" algn="l" rtl="0">
              <a:spcBef>
                <a:spcPts val="0"/>
              </a:spcBef>
              <a:spcAft>
                <a:spcPts val="0"/>
              </a:spcAft>
              <a:buNone/>
            </a:pPr>
            <a:r>
              <a:rPr lang="en-US"/>
              <a:t>You can also see the messenger button and like button </a:t>
            </a:r>
            <a:endParaRPr/>
          </a:p>
          <a:p>
            <a:pPr marL="0" lvl="0" indent="0" algn="l" rtl="0">
              <a:spcBef>
                <a:spcPts val="0"/>
              </a:spcBef>
              <a:spcAft>
                <a:spcPts val="0"/>
              </a:spcAft>
              <a:buNone/>
            </a:pPr>
            <a:r>
              <a:rPr lang="en-US"/>
              <a:t>You can also see the different tabs to your page </a:t>
            </a:r>
            <a:endParaRPr/>
          </a:p>
          <a:p>
            <a:pPr marL="0" lvl="0" indent="0" algn="l" rtl="0">
              <a:spcBef>
                <a:spcPts val="0"/>
              </a:spcBef>
              <a:spcAft>
                <a:spcPts val="0"/>
              </a:spcAft>
              <a:buNone/>
            </a:pPr>
            <a:r>
              <a:rPr lang="en-US"/>
              <a:t>You get to decide what you want to put, including the ones under more</a:t>
            </a:r>
            <a:endParaRPr/>
          </a:p>
          <a:p>
            <a:pPr marL="0" lvl="0" indent="0" algn="l" rtl="0">
              <a:spcBef>
                <a:spcPts val="0"/>
              </a:spcBef>
              <a:spcAft>
                <a:spcPts val="0"/>
              </a:spcAft>
              <a:buNone/>
            </a:pPr>
            <a:r>
              <a:rPr lang="en-US"/>
              <a:t>As you can see there are tabs for review, videos, photos, but you can also put other like events and community ; we’ll get into those in a little bit </a:t>
            </a:r>
            <a:endParaRPr/>
          </a:p>
        </p:txBody>
      </p:sp>
      <p:sp>
        <p:nvSpPr>
          <p:cNvPr id="167" name="Google Shape;167;gbd8bb57b95_0_1:notes"/>
          <p:cNvSpPr txBox="1">
            <a:spLocks noGrp="1"/>
          </p:cNvSpPr>
          <p:nvPr>
            <p:ph type="sldNum" idx="12"/>
          </p:nvPr>
        </p:nvSpPr>
        <p:spPr>
          <a:xfrm>
            <a:off x="3884613" y="8777192"/>
            <a:ext cx="2971800" cy="46355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gbe07971ff9_1_357"/>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 name="Google Shape;15;gbe07971ff9_1_357"/>
          <p:cNvGrpSpPr/>
          <p:nvPr/>
        </p:nvGrpSpPr>
        <p:grpSpPr>
          <a:xfrm>
            <a:off x="1107036" y="1588427"/>
            <a:ext cx="994316" cy="61102"/>
            <a:chOff x="4580561" y="2589004"/>
            <a:chExt cx="1064464" cy="25200"/>
          </a:xfrm>
        </p:grpSpPr>
        <p:sp>
          <p:nvSpPr>
            <p:cNvPr id="16" name="Google Shape;16;gbe07971ff9_1_35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gbe07971ff9_1_35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 name="Google Shape;18;gbe07971ff9_1_357"/>
          <p:cNvSpPr txBox="1">
            <a:spLocks noGrp="1"/>
          </p:cNvSpPr>
          <p:nvPr>
            <p:ph type="ctrTitle"/>
          </p:nvPr>
        </p:nvSpPr>
        <p:spPr>
          <a:xfrm>
            <a:off x="972600" y="1763267"/>
            <a:ext cx="10250700" cy="22197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9" name="Google Shape;19;gbe07971ff9_1_357"/>
          <p:cNvSpPr txBox="1">
            <a:spLocks noGrp="1"/>
          </p:cNvSpPr>
          <p:nvPr>
            <p:ph type="subTitle" idx="1"/>
          </p:nvPr>
        </p:nvSpPr>
        <p:spPr>
          <a:xfrm>
            <a:off x="972837" y="4230533"/>
            <a:ext cx="10250700" cy="7215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 name="Google Shape;20;gbe07971ff9_1_35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gbe07971ff9_1_421"/>
          <p:cNvGrpSpPr/>
          <p:nvPr/>
        </p:nvGrpSpPr>
        <p:grpSpPr>
          <a:xfrm>
            <a:off x="1107036" y="5558926"/>
            <a:ext cx="994316" cy="61102"/>
            <a:chOff x="4580561" y="2589004"/>
            <a:chExt cx="1064464" cy="25200"/>
          </a:xfrm>
        </p:grpSpPr>
        <p:sp>
          <p:nvSpPr>
            <p:cNvPr id="79" name="Google Shape;79;gbe07971ff9_1_421"/>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gbe07971ff9_1_421"/>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1" name="Google Shape;81;gbe07971ff9_1_421"/>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82" name="Google Shape;82;gbe07971ff9_1_421"/>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0"/>
              </a:spcBef>
              <a:spcAft>
                <a:spcPts val="0"/>
              </a:spcAft>
              <a:buClr>
                <a:schemeClr val="lt1"/>
              </a:buClr>
              <a:buSzPts val="1500"/>
              <a:buChar char="○"/>
              <a:defRPr>
                <a:solidFill>
                  <a:schemeClr val="lt1"/>
                </a:solidFill>
              </a:defRPr>
            </a:lvl2pPr>
            <a:lvl3pPr marL="1371600" lvl="2" indent="-323850">
              <a:spcBef>
                <a:spcPts val="0"/>
              </a:spcBef>
              <a:spcAft>
                <a:spcPts val="0"/>
              </a:spcAft>
              <a:buClr>
                <a:schemeClr val="lt1"/>
              </a:buClr>
              <a:buSzPts val="1500"/>
              <a:buChar char="■"/>
              <a:defRPr>
                <a:solidFill>
                  <a:schemeClr val="lt1"/>
                </a:solidFill>
              </a:defRPr>
            </a:lvl3pPr>
            <a:lvl4pPr marL="1828800" lvl="3" indent="-323850">
              <a:spcBef>
                <a:spcPts val="0"/>
              </a:spcBef>
              <a:spcAft>
                <a:spcPts val="0"/>
              </a:spcAft>
              <a:buClr>
                <a:schemeClr val="lt1"/>
              </a:buClr>
              <a:buSzPts val="15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23850">
              <a:spcBef>
                <a:spcPts val="0"/>
              </a:spcBef>
              <a:spcAft>
                <a:spcPts val="0"/>
              </a:spcAft>
              <a:buClr>
                <a:schemeClr val="lt1"/>
              </a:buClr>
              <a:buSzPts val="1500"/>
              <a:buChar char="■"/>
              <a:defRPr>
                <a:solidFill>
                  <a:schemeClr val="lt1"/>
                </a:solidFill>
              </a:defRPr>
            </a:lvl6pPr>
            <a:lvl7pPr marL="3200400" lvl="6" indent="-323850">
              <a:spcBef>
                <a:spcPts val="0"/>
              </a:spcBef>
              <a:spcAft>
                <a:spcPts val="0"/>
              </a:spcAft>
              <a:buClr>
                <a:schemeClr val="lt1"/>
              </a:buClr>
              <a:buSzPts val="1500"/>
              <a:buChar char="●"/>
              <a:defRPr>
                <a:solidFill>
                  <a:schemeClr val="lt1"/>
                </a:solidFill>
              </a:defRPr>
            </a:lvl7pPr>
            <a:lvl8pPr marL="3657600" lvl="7" indent="-323850">
              <a:spcBef>
                <a:spcPts val="0"/>
              </a:spcBef>
              <a:spcAft>
                <a:spcPts val="0"/>
              </a:spcAft>
              <a:buClr>
                <a:schemeClr val="lt1"/>
              </a:buClr>
              <a:buSzPts val="1500"/>
              <a:buChar char="○"/>
              <a:defRPr>
                <a:solidFill>
                  <a:schemeClr val="lt1"/>
                </a:solidFill>
              </a:defRPr>
            </a:lvl8pPr>
            <a:lvl9pPr marL="4114800" lvl="8" indent="-323850">
              <a:spcBef>
                <a:spcPts val="0"/>
              </a:spcBef>
              <a:spcAft>
                <a:spcPts val="0"/>
              </a:spcAft>
              <a:buClr>
                <a:schemeClr val="lt1"/>
              </a:buClr>
              <a:buSzPts val="1500"/>
              <a:buChar char="■"/>
              <a:defRPr>
                <a:solidFill>
                  <a:schemeClr val="lt1"/>
                </a:solidFill>
              </a:defRPr>
            </a:lvl9pPr>
          </a:lstStyle>
          <a:p>
            <a:endParaRPr/>
          </a:p>
        </p:txBody>
      </p:sp>
      <p:sp>
        <p:nvSpPr>
          <p:cNvPr id="83" name="Google Shape;83;gbe07971ff9_1_42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gbe07971ff9_1_42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gbe07971ff9_1_4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8" name="Google Shape;88;gbe07971ff9_1_4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9" name="Google Shape;89;gbe07971ff9_1_4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be07971ff9_1_4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gbe07971ff9_1_4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gbe07971ff9_1_365"/>
          <p:cNvGrpSpPr/>
          <p:nvPr/>
        </p:nvGrpSpPr>
        <p:grpSpPr>
          <a:xfrm>
            <a:off x="1107036" y="1588427"/>
            <a:ext cx="994316" cy="61102"/>
            <a:chOff x="4580561" y="2589004"/>
            <a:chExt cx="1064464" cy="25200"/>
          </a:xfrm>
        </p:grpSpPr>
        <p:sp>
          <p:nvSpPr>
            <p:cNvPr id="23" name="Google Shape;23;gbe07971ff9_1_365"/>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gbe07971ff9_1_365"/>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5" name="Google Shape;25;gbe07971ff9_1_365"/>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26" name="Google Shape;26;gbe07971ff9_1_36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gbe07971ff9_1_371"/>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9" name="Google Shape;29;gbe07971ff9_1_371"/>
          <p:cNvGrpSpPr/>
          <p:nvPr/>
        </p:nvGrpSpPr>
        <p:grpSpPr>
          <a:xfrm>
            <a:off x="1107036" y="1588427"/>
            <a:ext cx="994316" cy="61102"/>
            <a:chOff x="4580561" y="2589004"/>
            <a:chExt cx="1064464" cy="25200"/>
          </a:xfrm>
        </p:grpSpPr>
        <p:sp>
          <p:nvSpPr>
            <p:cNvPr id="30" name="Google Shape;30;gbe07971ff9_1_371"/>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gbe07971ff9_1_371"/>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2" name="Google Shape;32;gbe07971ff9_1_371"/>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33" name="Google Shape;33;gbe07971ff9_1_371"/>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4" name="Google Shape;34;gbe07971ff9_1_37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be07971ff9_1_379"/>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7" name="Google Shape;37;gbe07971ff9_1_379"/>
          <p:cNvGrpSpPr/>
          <p:nvPr/>
        </p:nvGrpSpPr>
        <p:grpSpPr>
          <a:xfrm>
            <a:off x="1107036" y="1588427"/>
            <a:ext cx="994316" cy="61102"/>
            <a:chOff x="4580561" y="2589004"/>
            <a:chExt cx="1064464" cy="25200"/>
          </a:xfrm>
        </p:grpSpPr>
        <p:sp>
          <p:nvSpPr>
            <p:cNvPr id="38" name="Google Shape;38;gbe07971ff9_1_37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gbe07971ff9_1_37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0" name="Google Shape;40;gbe07971ff9_1_379"/>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41" name="Google Shape;41;gbe07971ff9_1_379"/>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42" name="Google Shape;42;gbe07971ff9_1_379"/>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43" name="Google Shape;43;gbe07971ff9_1_37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gbe07971ff9_1_388"/>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6" name="Google Shape;46;gbe07971ff9_1_388"/>
          <p:cNvGrpSpPr/>
          <p:nvPr/>
        </p:nvGrpSpPr>
        <p:grpSpPr>
          <a:xfrm>
            <a:off x="1107036" y="1588427"/>
            <a:ext cx="994316" cy="61102"/>
            <a:chOff x="4580561" y="2589004"/>
            <a:chExt cx="1064464" cy="25200"/>
          </a:xfrm>
        </p:grpSpPr>
        <p:sp>
          <p:nvSpPr>
            <p:cNvPr id="47" name="Google Shape;47;gbe07971ff9_1_388"/>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gbe07971ff9_1_388"/>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 name="Google Shape;49;gbe07971ff9_1_388"/>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50" name="Google Shape;50;gbe07971ff9_1_38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gbe07971ff9_1_39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3" name="Google Shape;53;gbe07971ff9_1_395"/>
          <p:cNvGrpSpPr/>
          <p:nvPr/>
        </p:nvGrpSpPr>
        <p:grpSpPr>
          <a:xfrm>
            <a:off x="1107036" y="1588427"/>
            <a:ext cx="994316" cy="61102"/>
            <a:chOff x="4580561" y="2589004"/>
            <a:chExt cx="1064464" cy="25200"/>
          </a:xfrm>
        </p:grpSpPr>
        <p:sp>
          <p:nvSpPr>
            <p:cNvPr id="54" name="Google Shape;54;gbe07971ff9_1_39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 name="Google Shape;55;gbe07971ff9_1_39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6" name="Google Shape;56;gbe07971ff9_1_395"/>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57" name="Google Shape;57;gbe07971ff9_1_395"/>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8" name="Google Shape;58;gbe07971ff9_1_39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gbe07971ff9_1_403"/>
          <p:cNvGrpSpPr/>
          <p:nvPr/>
        </p:nvGrpSpPr>
        <p:grpSpPr>
          <a:xfrm>
            <a:off x="1107036" y="5558926"/>
            <a:ext cx="994316" cy="61102"/>
            <a:chOff x="4580561" y="2589004"/>
            <a:chExt cx="1064464" cy="25200"/>
          </a:xfrm>
        </p:grpSpPr>
        <p:sp>
          <p:nvSpPr>
            <p:cNvPr id="61" name="Google Shape;61;gbe07971ff9_1_403"/>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 name="Google Shape;62;gbe07971ff9_1_403"/>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 name="Google Shape;63;gbe07971ff9_1_403"/>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4" name="Google Shape;64;gbe07971ff9_1_40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gbe07971ff9_1_40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7" name="Google Shape;67;gbe07971ff9_1_409"/>
          <p:cNvGrpSpPr/>
          <p:nvPr/>
        </p:nvGrpSpPr>
        <p:grpSpPr>
          <a:xfrm>
            <a:off x="1107036" y="1588427"/>
            <a:ext cx="994316" cy="61102"/>
            <a:chOff x="4580561" y="2589004"/>
            <a:chExt cx="1064464" cy="25200"/>
          </a:xfrm>
        </p:grpSpPr>
        <p:sp>
          <p:nvSpPr>
            <p:cNvPr id="68" name="Google Shape;68;gbe07971ff9_1_40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gbe07971ff9_1_40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0" name="Google Shape;70;gbe07971ff9_1_409"/>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71" name="Google Shape;71;gbe07971ff9_1_409"/>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72" name="Google Shape;72;gbe07971ff9_1_409"/>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73" name="Google Shape;73;gbe07971ff9_1_40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gbe07971ff9_1_418"/>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700"/>
              <a:buNone/>
              <a:defRPr/>
            </a:lvl1pPr>
          </a:lstStyle>
          <a:p>
            <a:endParaRPr/>
          </a:p>
        </p:txBody>
      </p:sp>
      <p:sp>
        <p:nvSpPr>
          <p:cNvPr id="76" name="Google Shape;76;gbe07971ff9_1_41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gbe07971ff9_1_35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9pPr>
          </a:lstStyle>
          <a:p>
            <a:endParaRPr/>
          </a:p>
        </p:txBody>
      </p:sp>
      <p:sp>
        <p:nvSpPr>
          <p:cNvPr id="11" name="Google Shape;11;gbe07971ff9_1_35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12" name="Google Shape;12;gbe07971ff9_1_353"/>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arget="../media/image17.jpeg" Type="http://schemas.openxmlformats.org/officeDocument/2006/relationships/image"/><Relationship Id="rId2" Target="../notesSlides/notesSlide11.xml" Type="http://schemas.openxmlformats.org/officeDocument/2006/relationships/notesSlide"/><Relationship Id="rId1" Target="../slideLayouts/slideLayout11.xml" Type="http://schemas.openxmlformats.org/officeDocument/2006/relationships/slideLayout"/><Relationship Id="rId4" Target="../media/image18.jpeg" Type="http://schemas.openxmlformats.org/officeDocument/2006/relationships/image"/></Relationships>
</file>

<file path=ppt/slides/_rels/slide12.xml.rels><?xml version="1.0" encoding="UTF-8" standalone="yes" ?><Relationships xmlns="http://schemas.openxmlformats.org/package/2006/relationships"><Relationship Id="rId3" Target="../media/image19.jpeg" Type="http://schemas.openxmlformats.org/officeDocument/2006/relationships/image"/><Relationship Id="rId2" Target="../notesSlides/notesSlide12.xml" Type="http://schemas.openxmlformats.org/officeDocument/2006/relationships/notesSlide"/><Relationship Id="rId1" Target="../slideLayouts/slideLayout1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20.jpeg" Type="http://schemas.openxmlformats.org/officeDocument/2006/relationships/image"/><Relationship Id="rId2" Target="../notesSlides/notesSlide13.xml" Type="http://schemas.openxmlformats.org/officeDocument/2006/relationships/notesSlide"/><Relationship Id="rId1" Target="../slideLayouts/slideLayout11.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arget="../media/image22.jpeg" Type="http://schemas.openxmlformats.org/officeDocument/2006/relationships/image"/><Relationship Id="rId2" Target="../notesSlides/notesSlide15.xml" Type="http://schemas.openxmlformats.org/officeDocument/2006/relationships/notesSlide"/><Relationship Id="rId1" Target="../slideLayouts/slideLayout12.xml" Type="http://schemas.openxmlformats.org/officeDocument/2006/relationships/slideLayout"/><Relationship Id="rId4" Target="../media/image23.jpeg" Type="http://schemas.openxmlformats.org/officeDocument/2006/relationships/image"/></Relationships>
</file>

<file path=ppt/slides/_rels/slide16.xml.rels><?xml version="1.0" encoding="UTF-8" standalone="yes" ?><Relationships xmlns="http://schemas.openxmlformats.org/package/2006/relationships"><Relationship Id="rId3" Target="../media/image24.jpeg" Type="http://schemas.openxmlformats.org/officeDocument/2006/relationships/image"/><Relationship Id="rId2" Target="../notesSlides/notesSlide16.xml" Type="http://schemas.openxmlformats.org/officeDocument/2006/relationships/notesSlide"/><Relationship Id="rId1" Target="../slideLayouts/slideLayout12.xml" Type="http://schemas.openxmlformats.org/officeDocument/2006/relationships/slideLayout"/><Relationship Id="rId4" Target="../media/image25.jpe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arget="../media/image3.png" Type="http://schemas.openxmlformats.org/officeDocument/2006/relationships/image"/><Relationship Id="rId2" Target="../notesSlides/notesSlide4.xml" Type="http://schemas.openxmlformats.org/officeDocument/2006/relationships/notesSlide"/><Relationship Id="rId1" Target="../slideLayouts/slideLayout12.xml" Type="http://schemas.openxmlformats.org/officeDocument/2006/relationships/slideLayout"/><Relationship Id="rId5" Target="../media/image7.jpeg" Type="http://schemas.openxmlformats.org/officeDocument/2006/relationships/image"/><Relationship Id="rId4" Target="https://www.facebook.com/Redamaks.1975/" TargetMode="External" Type="http://schemas.openxmlformats.org/officeDocument/2006/relationships/hyperlink"/></Relationships>
</file>

<file path=ppt/slides/_rels/slide5.xml.rels><?xml version="1.0" encoding="UTF-8" standalone="yes" ?><Relationships xmlns="http://schemas.openxmlformats.org/package/2006/relationships"><Relationship Id="rId3" Target="../media/image4.pn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 Id="rId5" Target="../media/image8.jpeg" Type="http://schemas.openxmlformats.org/officeDocument/2006/relationships/image"/><Relationship Id="rId4" Target="https://www.instagram.com/denolfs_barbershop/" TargetMode="External" Type="http://schemas.openxmlformats.org/officeDocument/2006/relationships/hyperlink"/></Relationships>
</file>

<file path=ppt/slides/_rels/slide6.xml.rels><?xml version="1.0" encoding="UTF-8" standalone="yes" ?><Relationships xmlns="http://schemas.openxmlformats.org/package/2006/relationships"><Relationship Id="rId3" Target="../media/image5.png" Type="http://schemas.openxmlformats.org/officeDocument/2006/relationships/image"/><Relationship Id="rId7" Target="../media/image10.pn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 Id="rId6" Target="https://twitter.com/EatDrinkDTSB" TargetMode="External" Type="http://schemas.openxmlformats.org/officeDocument/2006/relationships/hyperlink"/><Relationship Id="rId5" Target="../media/image9.jpeg" Type="http://schemas.openxmlformats.org/officeDocument/2006/relationships/image"/><Relationship Id="rId4" Target="https://twitter.com/SBTranspo" TargetMode="External" Type="http://schemas.openxmlformats.org/officeDocument/2006/relationships/hyperlink"/></Relationships>
</file>

<file path=ppt/slides/_rels/slide7.xml.rels><?xml version="1.0" encoding="UTF-8" standalone="yes" ?><Relationships xmlns="http://schemas.openxmlformats.org/package/2006/relationships"><Relationship Id="rId3" Target="../media/image6.png" Type="http://schemas.openxmlformats.org/officeDocument/2006/relationships/image"/><Relationship Id="rId2" Target="../notesSlides/notesSlide7.xml" Type="http://schemas.openxmlformats.org/officeDocument/2006/relationships/notesSlide"/><Relationship Id="rId1" Target="../slideLayouts/slideLayout12.xml" Type="http://schemas.openxmlformats.org/officeDocument/2006/relationships/slideLayout"/><Relationship Id="rId5" Target="../media/image12.png" Type="http://schemas.openxmlformats.org/officeDocument/2006/relationships/image"/><Relationship Id="rId4" Target="../media/image11.jpeg" Type="http://schemas.openxmlformats.org/officeDocument/2006/relationships/image"/></Relationships>
</file>

<file path=ppt/slides/_rels/slide8.xml.rels><?xml version="1.0" encoding="UTF-8" standalone="yes" ?><Relationships xmlns="http://schemas.openxmlformats.org/package/2006/relationships"><Relationship Id="rId3" Target="../media/image13.jpeg" Type="http://schemas.openxmlformats.org/officeDocument/2006/relationships/image"/><Relationship Id="rId2" Target="../notesSlides/notesSlide8.xml" Type="http://schemas.openxmlformats.org/officeDocument/2006/relationships/notesSlide"/><Relationship Id="rId1" Target="../slideLayouts/slideLayout12.xml" Type="http://schemas.openxmlformats.org/officeDocument/2006/relationships/slideLayout"/><Relationship Id="rId4" Target="../media/image14.png" Type="http://schemas.openxmlformats.org/officeDocument/2006/relationships/image"/></Relationships>
</file>

<file path=ppt/slides/_rels/slide9.xml.rels><?xml version="1.0" encoding="UTF-8" standalone="yes" ?><Relationships xmlns="http://schemas.openxmlformats.org/package/2006/relationships"><Relationship Id="rId3" Target="../media/image15.jpeg" Type="http://schemas.openxmlformats.org/officeDocument/2006/relationships/image"/><Relationship Id="rId2" Target="../notesSlides/notesSlide9.xml" Type="http://schemas.openxmlformats.org/officeDocument/2006/relationships/notesSlide"/><Relationship Id="rId1" Target="../slideLayouts/slideLayout1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be07971ff9_1_0"/>
          <p:cNvPicPr preferRelativeResize="0"/>
          <p:nvPr/>
        </p:nvPicPr>
        <p:blipFill>
          <a:blip r:embed="rId3">
            <a:alphaModFix/>
          </a:blip>
          <a:stretch>
            <a:fillRect/>
          </a:stretch>
        </p:blipFill>
        <p:spPr>
          <a:xfrm>
            <a:off x="0" y="630500"/>
            <a:ext cx="7786276" cy="6227500"/>
          </a:xfrm>
          <a:prstGeom prst="rect">
            <a:avLst/>
          </a:prstGeom>
          <a:noFill/>
          <a:ln>
            <a:noFill/>
          </a:ln>
        </p:spPr>
      </p:pic>
      <p:sp>
        <p:nvSpPr>
          <p:cNvPr id="98" name="Google Shape;98;gbe07971ff9_1_0"/>
          <p:cNvSpPr txBox="1">
            <a:spLocks noGrp="1"/>
          </p:cNvSpPr>
          <p:nvPr>
            <p:ph type="ctrTitle"/>
          </p:nvPr>
        </p:nvSpPr>
        <p:spPr>
          <a:xfrm>
            <a:off x="7725900" y="1600234"/>
            <a:ext cx="4466100" cy="45570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sz="5200"/>
              <a:t>Utilizing Social Media</a:t>
            </a:r>
            <a:endParaRPr sz="5200"/>
          </a:p>
          <a:p>
            <a:pPr marL="0" lvl="0" indent="0" algn="ctr" rtl="0">
              <a:spcBef>
                <a:spcPts val="0"/>
              </a:spcBef>
              <a:spcAft>
                <a:spcPts val="0"/>
              </a:spcAft>
              <a:buNone/>
            </a:pPr>
            <a:r>
              <a:rPr lang="en-US" sz="5200"/>
              <a:t>for your Business</a:t>
            </a: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bd96e317fd_0_3"/>
          <p:cNvPicPr preferRelativeResize="0"/>
          <p:nvPr/>
        </p:nvPicPr>
        <p:blipFill>
          <a:blip r:embed="rId3">
            <a:alphaModFix/>
          </a:blip>
          <a:stretch>
            <a:fillRect/>
          </a:stretch>
        </p:blipFill>
        <p:spPr>
          <a:xfrm>
            <a:off x="152400" y="152400"/>
            <a:ext cx="11480054" cy="65531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bd96e317fd_0_8"/>
          <p:cNvPicPr preferRelativeResize="0"/>
          <p:nvPr/>
        </p:nvPicPr>
        <p:blipFill>
          <a:blip r:embed="rId3">
            <a:alphaModFix/>
          </a:blip>
          <a:stretch>
            <a:fillRect/>
          </a:stretch>
        </p:blipFill>
        <p:spPr>
          <a:xfrm>
            <a:off x="152400" y="152400"/>
            <a:ext cx="5900751" cy="6109327"/>
          </a:xfrm>
          <a:prstGeom prst="rect">
            <a:avLst/>
          </a:prstGeom>
          <a:noFill/>
          <a:ln>
            <a:noFill/>
          </a:ln>
        </p:spPr>
      </p:pic>
      <p:pic>
        <p:nvPicPr>
          <p:cNvPr id="182" name="Google Shape;182;gbd96e317fd_0_8"/>
          <p:cNvPicPr preferRelativeResize="0"/>
          <p:nvPr/>
        </p:nvPicPr>
        <p:blipFill>
          <a:blip r:embed="rId4">
            <a:alphaModFix/>
          </a:blip>
          <a:stretch>
            <a:fillRect/>
          </a:stretch>
        </p:blipFill>
        <p:spPr>
          <a:xfrm>
            <a:off x="6138850" y="498350"/>
            <a:ext cx="5900749" cy="58920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gbd96e317fd_0_14"/>
          <p:cNvPicPr preferRelativeResize="0"/>
          <p:nvPr/>
        </p:nvPicPr>
        <p:blipFill>
          <a:blip r:embed="rId3">
            <a:alphaModFix/>
          </a:blip>
          <a:stretch>
            <a:fillRect/>
          </a:stretch>
        </p:blipFill>
        <p:spPr>
          <a:xfrm>
            <a:off x="152400" y="152400"/>
            <a:ext cx="11887198" cy="63112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bd96e317fd_0_20"/>
          <p:cNvPicPr preferRelativeResize="0"/>
          <p:nvPr/>
        </p:nvPicPr>
        <p:blipFill>
          <a:blip r:embed="rId3">
            <a:alphaModFix/>
          </a:blip>
          <a:stretch>
            <a:fillRect/>
          </a:stretch>
        </p:blipFill>
        <p:spPr>
          <a:xfrm>
            <a:off x="152400" y="152400"/>
            <a:ext cx="11887198" cy="58196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be9f653334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Boost a Post on Facebook </a:t>
            </a:r>
            <a:endParaRPr/>
          </a:p>
        </p:txBody>
      </p:sp>
      <p:sp>
        <p:nvSpPr>
          <p:cNvPr id="201" name="Google Shape;201;gbe9f653334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US" sz="2100"/>
              <a:t>Boosting allows you to push a post to a particular demographic or audience for a budget </a:t>
            </a:r>
            <a:endParaRPr sz="2100"/>
          </a:p>
          <a:p>
            <a:pPr marL="457200" lvl="0" indent="-368300" algn="l" rtl="0">
              <a:spcBef>
                <a:spcPts val="0"/>
              </a:spcBef>
              <a:spcAft>
                <a:spcPts val="0"/>
              </a:spcAft>
              <a:buSzPts val="2200"/>
              <a:buChar char="●"/>
            </a:pPr>
            <a:r>
              <a:rPr lang="en-US" sz="2100"/>
              <a:t>Steps on how to boost a post on Facebook: </a:t>
            </a:r>
            <a:endParaRPr sz="2100"/>
          </a:p>
          <a:p>
            <a:pPr marL="914400" lvl="0" indent="-368300" algn="l" rtl="0">
              <a:spcBef>
                <a:spcPts val="0"/>
              </a:spcBef>
              <a:spcAft>
                <a:spcPts val="0"/>
              </a:spcAft>
              <a:buSzPts val="2200"/>
              <a:buAutoNum type="arabicPeriod"/>
            </a:pPr>
            <a:r>
              <a:rPr lang="en-US" sz="2100"/>
              <a:t>Find the post you want to boost; may include a photo, video, or events post </a:t>
            </a:r>
            <a:endParaRPr sz="2100"/>
          </a:p>
          <a:p>
            <a:pPr marL="914400" lvl="0" indent="-368300" algn="l" rtl="0">
              <a:spcBef>
                <a:spcPts val="0"/>
              </a:spcBef>
              <a:spcAft>
                <a:spcPts val="0"/>
              </a:spcAft>
              <a:buSzPts val="2200"/>
              <a:buAutoNum type="arabicPeriod"/>
            </a:pPr>
            <a:r>
              <a:rPr lang="en-US" sz="2100"/>
              <a:t>Select boost post at the bottom right corner of your post</a:t>
            </a:r>
            <a:endParaRPr sz="2100"/>
          </a:p>
          <a:p>
            <a:pPr marL="914400" lvl="0" indent="-368300" algn="l" rtl="0">
              <a:spcBef>
                <a:spcPts val="0"/>
              </a:spcBef>
              <a:spcAft>
                <a:spcPts val="0"/>
              </a:spcAft>
              <a:buSzPts val="2200"/>
              <a:buAutoNum type="arabicPeriod"/>
            </a:pPr>
            <a:r>
              <a:rPr lang="en-US" sz="2100"/>
              <a:t>Fill in the details for your ad. Facebook automatically uses images and text from your post, but you can choose the following people: </a:t>
            </a:r>
            <a:endParaRPr sz="2100"/>
          </a:p>
          <a:p>
            <a:pPr marL="1828800" lvl="1" indent="-368300" algn="l" rtl="0">
              <a:spcBef>
                <a:spcPts val="0"/>
              </a:spcBef>
              <a:spcAft>
                <a:spcPts val="0"/>
              </a:spcAft>
              <a:buSzPts val="2200"/>
              <a:buAutoNum type="alphaLcPeriod"/>
            </a:pPr>
            <a:r>
              <a:rPr lang="en-US" sz="1900"/>
              <a:t>Audience: choose a recommended audience or create a new audience based on specific traits </a:t>
            </a:r>
            <a:endParaRPr sz="1900"/>
          </a:p>
          <a:p>
            <a:pPr marL="1828800" lvl="1" indent="-368300" algn="l" rtl="0">
              <a:spcBef>
                <a:spcPts val="0"/>
              </a:spcBef>
              <a:spcAft>
                <a:spcPts val="0"/>
              </a:spcAft>
              <a:buSzPts val="2200"/>
              <a:buAutoNum type="alphaLcPeriod"/>
            </a:pPr>
            <a:r>
              <a:rPr lang="en-US" sz="1900"/>
              <a:t>Total Budget: select a recommended budget or provide a custom budget</a:t>
            </a:r>
            <a:endParaRPr sz="1900"/>
          </a:p>
          <a:p>
            <a:pPr marL="1828800" lvl="1" indent="-368300" algn="l" rtl="0">
              <a:spcBef>
                <a:spcPts val="0"/>
              </a:spcBef>
              <a:spcAft>
                <a:spcPts val="0"/>
              </a:spcAft>
              <a:buSzPts val="2200"/>
              <a:buAutoNum type="alphaLcPeriod"/>
            </a:pPr>
            <a:r>
              <a:rPr lang="en-US" sz="1900"/>
              <a:t>Duration: select one of the suggested time frames or provide a specific end date </a:t>
            </a:r>
            <a:endParaRPr sz="1900"/>
          </a:p>
          <a:p>
            <a:pPr marL="1828800" lvl="1" indent="-368300" algn="l" rtl="0">
              <a:spcBef>
                <a:spcPts val="0"/>
              </a:spcBef>
              <a:spcAft>
                <a:spcPts val="0"/>
              </a:spcAft>
              <a:buSzPts val="2200"/>
              <a:buAutoNum type="alphaLcPeriod"/>
            </a:pPr>
            <a:r>
              <a:rPr lang="en-US" sz="1900"/>
              <a:t>Payment Method: review your payment method</a:t>
            </a:r>
            <a:endParaRPr sz="1900"/>
          </a:p>
          <a:p>
            <a:pPr marL="0" lvl="0" indent="0" algn="l" rtl="0">
              <a:spcBef>
                <a:spcPts val="1600"/>
              </a:spcBef>
              <a:spcAft>
                <a:spcPts val="1600"/>
              </a:spcAft>
              <a:buNone/>
            </a:pPr>
            <a:endParaRPr/>
          </a:p>
        </p:txBody>
      </p:sp>
      <p:pic>
        <p:nvPicPr>
          <p:cNvPr id="202" name="Google Shape;202;gbe9f653334_0_0"/>
          <p:cNvPicPr preferRelativeResize="0"/>
          <p:nvPr/>
        </p:nvPicPr>
        <p:blipFill>
          <a:blip r:embed="rId3">
            <a:alphaModFix/>
          </a:blip>
          <a:stretch>
            <a:fillRect/>
          </a:stretch>
        </p:blipFill>
        <p:spPr>
          <a:xfrm>
            <a:off x="9001875" y="87375"/>
            <a:ext cx="2850598" cy="1603451"/>
          </a:xfrm>
          <a:prstGeom prst="rect">
            <a:avLst/>
          </a:prstGeom>
          <a:noFill/>
          <a:ln>
            <a:noFill/>
          </a:ln>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Shape 207"/>
        <p:cNvGrpSpPr/>
        <p:nvPr/>
      </p:nvGrpSpPr>
      <p:grpSpPr>
        <a:xfrm>
          <a:off x="0" y="0"/>
          <a:ext cx="0" cy="0"/>
          <a:chOff x="0" y="0"/>
          <a:chExt cx="0" cy="0"/>
        </a:xfrm>
      </p:grpSpPr>
      <p:sp>
        <p:nvSpPr>
          <p:cNvPr id="208" name="Google Shape;208;gbd96e317fd_0_26"/>
          <p:cNvSpPr txBox="1">
            <a:spLocks noGrp="1"/>
          </p:cNvSpPr>
          <p:nvPr>
            <p:ph type="title"/>
          </p:nvPr>
        </p:nvSpPr>
        <p:spPr>
          <a:xfrm>
            <a:off x="838200" y="113600"/>
            <a:ext cx="10515600" cy="1325700"/>
          </a:xfrm>
          <a:prstGeom prst="rect">
            <a:avLst/>
          </a:prstGeom>
        </p:spPr>
        <p:txBody>
          <a:bodyPr anchor="ctr" anchorCtr="0" bIns="45700" lIns="91425" rIns="91425" spcFirstLastPara="1" tIns="45700" wrap="square">
            <a:normAutofit/>
          </a:bodyPr>
          <a:lstStyle/>
          <a:p>
            <a:pPr algn="l" indent="0" lvl="0" marL="0" rtl="0">
              <a:spcBef>
                <a:spcPts val="0"/>
              </a:spcBef>
              <a:spcAft>
                <a:spcPts val="0"/>
              </a:spcAft>
              <a:buNone/>
            </a:pPr>
            <a:r>
              <a:rPr lang="en-US"/>
              <a:t>Example of How to Utilize Instagram </a:t>
            </a:r>
            <a:endParaRPr/>
          </a:p>
        </p:txBody>
      </p:sp>
      <p:pic>
        <p:nvPicPr>
          <p:cNvPr id="209" name="Google Shape;209;gbd96e317fd_0_26"/>
          <p:cNvPicPr preferRelativeResize="0"/>
          <p:nvPr/>
        </p:nvPicPr>
        <p:blipFill rotWithShape="1">
          <a:blip r:embed="rId3">
            <a:alphaModFix/>
          </a:blip>
          <a:srcRect b="22"/>
          <a:stretch/>
        </p:blipFill>
        <p:spPr>
          <a:xfrm>
            <a:off x="2380750" y="1325600"/>
            <a:ext cx="3147399" cy="5232101"/>
          </a:xfrm>
          <a:prstGeom prst="rect">
            <a:avLst/>
          </a:prstGeom>
          <a:noFill/>
          <a:ln>
            <a:noFill/>
          </a:ln>
        </p:spPr>
      </p:pic>
      <p:pic>
        <p:nvPicPr>
          <p:cNvPr id="210" name="Google Shape;210;gbd96e317fd_0_26"/>
          <p:cNvPicPr preferRelativeResize="0"/>
          <p:nvPr/>
        </p:nvPicPr>
        <p:blipFill rotWithShape="1">
          <a:blip r:embed="rId4">
            <a:alphaModFix/>
          </a:blip>
          <a:srcRect b="46"/>
          <a:stretch/>
        </p:blipFill>
        <p:spPr>
          <a:xfrm>
            <a:off x="5999275" y="1325600"/>
            <a:ext cx="3147399" cy="5243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bde835d531_0_0"/>
          <p:cNvPicPr preferRelativeResize="0"/>
          <p:nvPr/>
        </p:nvPicPr>
        <p:blipFill>
          <a:blip r:embed="rId3">
            <a:alphaModFix/>
          </a:blip>
          <a:stretch>
            <a:fillRect/>
          </a:stretch>
        </p:blipFill>
        <p:spPr>
          <a:xfrm>
            <a:off x="1641575" y="196513"/>
            <a:ext cx="3634725" cy="6464974"/>
          </a:xfrm>
          <a:prstGeom prst="rect">
            <a:avLst/>
          </a:prstGeom>
          <a:noFill/>
          <a:ln>
            <a:noFill/>
          </a:ln>
        </p:spPr>
      </p:pic>
      <p:pic>
        <p:nvPicPr>
          <p:cNvPr id="217" name="Google Shape;217;gbde835d531_0_0"/>
          <p:cNvPicPr preferRelativeResize="0"/>
          <p:nvPr/>
        </p:nvPicPr>
        <p:blipFill>
          <a:blip r:embed="rId4">
            <a:alphaModFix/>
          </a:blip>
          <a:stretch>
            <a:fillRect/>
          </a:stretch>
        </p:blipFill>
        <p:spPr>
          <a:xfrm>
            <a:off x="5544000" y="196525"/>
            <a:ext cx="3634725" cy="64649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be9f653334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Boost a Post on Instagram </a:t>
            </a:r>
            <a:endParaRPr/>
          </a:p>
        </p:txBody>
      </p:sp>
      <p:sp>
        <p:nvSpPr>
          <p:cNvPr id="224" name="Google Shape;224;gbe9f653334_0_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87350" algn="l" rtl="0">
              <a:spcBef>
                <a:spcPts val="1000"/>
              </a:spcBef>
              <a:spcAft>
                <a:spcPts val="0"/>
              </a:spcAft>
              <a:buSzPts val="2500"/>
              <a:buChar char="●"/>
            </a:pPr>
            <a:r>
              <a:rPr lang="en-US" sz="2400"/>
              <a:t>Same concept applies</a:t>
            </a:r>
            <a:endParaRPr sz="2400"/>
          </a:p>
          <a:p>
            <a:pPr marL="457200" lvl="0" indent="-387350" algn="l" rtl="0">
              <a:spcBef>
                <a:spcPts val="0"/>
              </a:spcBef>
              <a:spcAft>
                <a:spcPts val="0"/>
              </a:spcAft>
              <a:buSzPts val="2500"/>
              <a:buChar char="●"/>
            </a:pPr>
            <a:r>
              <a:rPr lang="en-US" sz="2400"/>
              <a:t>Steps on how to boost a post on Instagram: </a:t>
            </a:r>
            <a:endParaRPr sz="2400"/>
          </a:p>
          <a:p>
            <a:pPr marL="914400" lvl="0" indent="-387350" algn="l" rtl="0">
              <a:spcBef>
                <a:spcPts val="0"/>
              </a:spcBef>
              <a:spcAft>
                <a:spcPts val="0"/>
              </a:spcAft>
              <a:buSzPts val="2500"/>
              <a:buAutoNum type="arabicPeriod"/>
            </a:pPr>
            <a:r>
              <a:rPr lang="en-US" sz="2400"/>
              <a:t>Click the “Promote” button at the bottom of your post </a:t>
            </a:r>
            <a:endParaRPr sz="2400"/>
          </a:p>
          <a:p>
            <a:pPr marL="914400" lvl="0" indent="-387350" algn="l" rtl="0">
              <a:spcBef>
                <a:spcPts val="0"/>
              </a:spcBef>
              <a:spcAft>
                <a:spcPts val="0"/>
              </a:spcAft>
              <a:buSzPts val="2500"/>
              <a:buAutoNum type="arabicPeriod"/>
            </a:pPr>
            <a:r>
              <a:rPr lang="en-US" sz="2400"/>
              <a:t>Choose an audience: options are automatic, local, and manual </a:t>
            </a:r>
            <a:endParaRPr sz="2400"/>
          </a:p>
          <a:p>
            <a:pPr marL="914400" lvl="0" indent="-387350" algn="l" rtl="0">
              <a:spcBef>
                <a:spcPts val="0"/>
              </a:spcBef>
              <a:spcAft>
                <a:spcPts val="0"/>
              </a:spcAft>
              <a:buSzPts val="2500"/>
              <a:buAutoNum type="arabicPeriod"/>
            </a:pPr>
            <a:r>
              <a:rPr lang="en-US" sz="2400"/>
              <a:t>Set your budget and duration: depending on how much you spend, Instagram will estimate how many people it will reach and how many clicks it will receive</a:t>
            </a:r>
            <a:endParaRPr sz="2400"/>
          </a:p>
          <a:p>
            <a:pPr marL="0" lvl="0" indent="0" algn="l" rtl="0">
              <a:spcBef>
                <a:spcPts val="1600"/>
              </a:spcBef>
              <a:spcAft>
                <a:spcPts val="1600"/>
              </a:spcAft>
              <a:buNone/>
            </a:pPr>
            <a:endParaRPr/>
          </a:p>
        </p:txBody>
      </p:sp>
      <p:pic>
        <p:nvPicPr>
          <p:cNvPr id="225" name="Google Shape;225;gbe9f653334_0_8"/>
          <p:cNvPicPr preferRelativeResize="0"/>
          <p:nvPr/>
        </p:nvPicPr>
        <p:blipFill>
          <a:blip r:embed="rId3">
            <a:alphaModFix/>
          </a:blip>
          <a:stretch>
            <a:fillRect/>
          </a:stretch>
        </p:blipFill>
        <p:spPr>
          <a:xfrm>
            <a:off x="4862513" y="4605475"/>
            <a:ext cx="2466975"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General Tips:</a:t>
            </a:r>
            <a:endParaRPr/>
          </a:p>
        </p:txBody>
      </p:sp>
      <p:sp>
        <p:nvSpPr>
          <p:cNvPr id="231" name="Google Shape;23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1600"/>
              </a:spcAft>
              <a:buClr>
                <a:schemeClr val="dk1"/>
              </a:buClr>
              <a:buSzPts val="2800"/>
              <a:buFont typeface="Calibri"/>
              <a:buAutoNum type="arabicPeriod"/>
            </a:pPr>
            <a:r>
              <a:rPr lang="en-US"/>
              <a:t>Understand your audience</a:t>
            </a:r>
            <a:endParaRPr/>
          </a:p>
        </p:txBody>
      </p:sp>
      <p:sp>
        <p:nvSpPr>
          <p:cNvPr id="232" name="Google Shape;232;p9"/>
          <p:cNvSpPr/>
          <p:nvPr/>
        </p:nvSpPr>
        <p:spPr>
          <a:xfrm rot="816212">
            <a:off x="6096000" y="457200"/>
            <a:ext cx="5016843" cy="4436076"/>
          </a:xfrm>
          <a:prstGeom prst="wedgeEllipseCallout">
            <a:avLst>
              <a:gd name="adj1" fmla="val -20833"/>
              <a:gd name="adj2" fmla="val 625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0" i="0" u="none" strike="noStrike" cap="none">
                <a:solidFill>
                  <a:schemeClr val="lt1"/>
                </a:solidFill>
                <a:latin typeface="Calibri"/>
                <a:ea typeface="Calibri"/>
                <a:cs typeface="Calibri"/>
                <a:sym typeface="Calibri"/>
              </a:rPr>
              <a:t>Understand who your audience is:</a:t>
            </a:r>
            <a:endParaRPr/>
          </a:p>
          <a:p>
            <a:pPr marL="742950" marR="0" lvl="1" indent="-285750" algn="l" rtl="0">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Location</a:t>
            </a:r>
            <a:endParaRPr/>
          </a:p>
          <a:p>
            <a:pPr marL="742950" marR="0" lvl="1" indent="-285750" algn="l" rtl="0">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Age</a:t>
            </a:r>
            <a:endParaRPr/>
          </a:p>
          <a:p>
            <a:pPr marL="742950" marR="0" lvl="1" indent="-285750" algn="l" rtl="0">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Gender</a:t>
            </a:r>
            <a:endParaRPr/>
          </a:p>
          <a:p>
            <a:pPr marL="742950" marR="0" lvl="1" indent="-285750" algn="l" rtl="0">
              <a:spcBef>
                <a:spcPts val="0"/>
              </a:spcBef>
              <a:spcAft>
                <a:spcPts val="0"/>
              </a:spcAft>
              <a:buClr>
                <a:schemeClr val="lt1"/>
              </a:buClr>
              <a:buSzPts val="2000"/>
              <a:buFont typeface="Arial"/>
              <a:buChar char="•"/>
            </a:pPr>
            <a:r>
              <a:rPr lang="en-US" sz="2000" b="1" i="0" u="none" strike="noStrike" cap="none">
                <a:solidFill>
                  <a:schemeClr val="lt1"/>
                </a:solidFill>
                <a:latin typeface="Calibri"/>
                <a:ea typeface="Calibri"/>
                <a:cs typeface="Calibri"/>
                <a:sym typeface="Calibri"/>
              </a:rPr>
              <a:t>What jobs are they trying to get done? </a:t>
            </a:r>
            <a:endParaRPr/>
          </a:p>
          <a:p>
            <a:pPr marL="457200" marR="0" lvl="1"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General Tips:</a:t>
            </a:r>
            <a:endParaRPr/>
          </a:p>
        </p:txBody>
      </p:sp>
      <p:sp>
        <p:nvSpPr>
          <p:cNvPr id="238" name="Google Shape;23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Understand your audience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Have a clear message and </a:t>
            </a:r>
            <a:br>
              <a:rPr lang="en-US"/>
            </a:br>
            <a:r>
              <a:rPr lang="en-US"/>
              <a:t>a complete profile</a:t>
            </a:r>
            <a:endParaRPr/>
          </a:p>
          <a:p>
            <a:pPr marL="0" lvl="0" indent="0" algn="l" rtl="0">
              <a:lnSpc>
                <a:spcPct val="90000"/>
              </a:lnSpc>
              <a:spcBef>
                <a:spcPts val="1000"/>
              </a:spcBef>
              <a:spcAft>
                <a:spcPts val="1600"/>
              </a:spcAft>
              <a:buClr>
                <a:schemeClr val="dk1"/>
              </a:buClr>
              <a:buSzPts val="2800"/>
              <a:buNone/>
            </a:pPr>
            <a:endParaRPr/>
          </a:p>
        </p:txBody>
      </p:sp>
      <p:sp>
        <p:nvSpPr>
          <p:cNvPr id="239" name="Google Shape;239;p10"/>
          <p:cNvSpPr/>
          <p:nvPr/>
        </p:nvSpPr>
        <p:spPr>
          <a:xfrm rot="816212">
            <a:off x="6096409" y="594591"/>
            <a:ext cx="5619152" cy="4721538"/>
          </a:xfrm>
          <a:prstGeom prst="wedgeEllipseCallout">
            <a:avLst>
              <a:gd name="adj1" fmla="val -20833"/>
              <a:gd name="adj2" fmla="val 625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Write a clear ‘about’ section in your profile and include updated contact information.</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Give your posts a call to action – what do you want people to do?</a:t>
            </a:r>
            <a:r>
              <a:rPr lang="en-US" sz="1400" b="1">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Check your grammar and spelling</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Always sell </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#Abuse #Hashtags </a:t>
            </a:r>
            <a:endParaRPr/>
          </a:p>
          <a:p>
            <a:pPr marL="457200" marR="0" lvl="1"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be07971ff9_1_2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Why? </a:t>
            </a:r>
            <a:endParaRPr/>
          </a:p>
        </p:txBody>
      </p:sp>
      <p:sp>
        <p:nvSpPr>
          <p:cNvPr id="105" name="Google Shape;105;gbe07971ff9_1_264"/>
          <p:cNvSpPr txBox="1">
            <a:spLocks noGrp="1"/>
          </p:cNvSpPr>
          <p:nvPr>
            <p:ph type="body" idx="1"/>
          </p:nvPr>
        </p:nvSpPr>
        <p:spPr>
          <a:xfrm>
            <a:off x="838200" y="1445750"/>
            <a:ext cx="10515600" cy="43512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sz="2600"/>
              <a:t>Expose business to new markets and demographics </a:t>
            </a:r>
            <a:endParaRPr sz="2600"/>
          </a:p>
          <a:p>
            <a:pPr marL="457200" lvl="0" indent="-393700" algn="l" rtl="0">
              <a:spcBef>
                <a:spcPts val="1600"/>
              </a:spcBef>
              <a:spcAft>
                <a:spcPts val="0"/>
              </a:spcAft>
              <a:buSzPts val="2600"/>
              <a:buChar char="●"/>
            </a:pPr>
            <a:r>
              <a:rPr lang="en-US" sz="2600"/>
              <a:t>A great way to interact with customers</a:t>
            </a:r>
            <a:endParaRPr sz="2600"/>
          </a:p>
          <a:p>
            <a:pPr marL="457200" lvl="0" indent="-393700" algn="l" rtl="0">
              <a:spcBef>
                <a:spcPts val="1600"/>
              </a:spcBef>
              <a:spcAft>
                <a:spcPts val="0"/>
              </a:spcAft>
              <a:buSzPts val="2600"/>
              <a:buChar char="●"/>
            </a:pPr>
            <a:r>
              <a:rPr lang="en-US" sz="2600"/>
              <a:t>Generate good word of mouth about your business </a:t>
            </a:r>
            <a:endParaRPr sz="2600"/>
          </a:p>
          <a:p>
            <a:pPr marL="457200" lvl="0" indent="-393700" algn="l" rtl="0">
              <a:spcBef>
                <a:spcPts val="1600"/>
              </a:spcBef>
              <a:spcAft>
                <a:spcPts val="0"/>
              </a:spcAft>
              <a:buSzPts val="2600"/>
              <a:buChar char="●"/>
            </a:pPr>
            <a:r>
              <a:rPr lang="en-US" sz="2600"/>
              <a:t>Immediate communication </a:t>
            </a:r>
            <a:endParaRPr sz="2600"/>
          </a:p>
          <a:p>
            <a:pPr marL="457200" lvl="0" indent="-393700" algn="l" rtl="0">
              <a:spcBef>
                <a:spcPts val="1600"/>
              </a:spcBef>
              <a:spcAft>
                <a:spcPts val="1600"/>
              </a:spcAft>
              <a:buSzPts val="2600"/>
              <a:buChar char="●"/>
            </a:pPr>
            <a:r>
              <a:rPr lang="en-US" sz="2600"/>
              <a:t>Don’t need to spend any money (but do need to spend time) </a:t>
            </a:r>
            <a:endParaRPr sz="2600"/>
          </a:p>
        </p:txBody>
      </p:sp>
      <p:pic>
        <p:nvPicPr>
          <p:cNvPr id="106" name="Google Shape;106;gbe07971ff9_1_264"/>
          <p:cNvPicPr preferRelativeResize="0"/>
          <p:nvPr/>
        </p:nvPicPr>
        <p:blipFill>
          <a:blip r:embed="rId3">
            <a:alphaModFix/>
          </a:blip>
          <a:stretch>
            <a:fillRect/>
          </a:stretch>
        </p:blipFill>
        <p:spPr>
          <a:xfrm>
            <a:off x="3388325" y="4127175"/>
            <a:ext cx="5075075" cy="2671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General Tips:</a:t>
            </a:r>
            <a:endParaRPr/>
          </a:p>
        </p:txBody>
      </p:sp>
      <p:sp>
        <p:nvSpPr>
          <p:cNvPr id="245" name="Google Shape;24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Understand your audience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Have a clear message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Use visuals to tell a story</a:t>
            </a:r>
            <a:endParaRPr/>
          </a:p>
          <a:p>
            <a:pPr marL="0" lvl="0" indent="0" algn="l" rtl="0">
              <a:lnSpc>
                <a:spcPct val="90000"/>
              </a:lnSpc>
              <a:spcBef>
                <a:spcPts val="1000"/>
              </a:spcBef>
              <a:spcAft>
                <a:spcPts val="1600"/>
              </a:spcAft>
              <a:buClr>
                <a:schemeClr val="dk1"/>
              </a:buClr>
              <a:buSzPts val="2800"/>
              <a:buNone/>
            </a:pPr>
            <a:endParaRPr/>
          </a:p>
        </p:txBody>
      </p:sp>
      <p:sp>
        <p:nvSpPr>
          <p:cNvPr id="246" name="Google Shape;246;p11"/>
          <p:cNvSpPr/>
          <p:nvPr/>
        </p:nvSpPr>
        <p:spPr>
          <a:xfrm rot="816212">
            <a:off x="6096000" y="457200"/>
            <a:ext cx="5016843" cy="4436076"/>
          </a:xfrm>
          <a:prstGeom prst="wedgeEllipseCallout">
            <a:avLst>
              <a:gd name="adj1" fmla="val -20833"/>
              <a:gd name="adj2" fmla="val 625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Show images of your products, how things are made, etc.</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Introduce your team, take people inside your HQ</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Share customer testimonials or stories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Post images or videos that are not yours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Share visuals of individuals (especially children) without permission</a:t>
            </a:r>
            <a:endParaRPr/>
          </a:p>
          <a:p>
            <a:pPr marL="457200" marR="0" lvl="1"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General Tips:</a:t>
            </a:r>
            <a:endParaRPr/>
          </a:p>
        </p:txBody>
      </p:sp>
      <p:sp>
        <p:nvSpPr>
          <p:cNvPr id="252" name="Google Shape;25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Understand your audience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Have a clear message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Use visuals to tell a story</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Interact with your audience</a:t>
            </a:r>
            <a:endParaRPr/>
          </a:p>
          <a:p>
            <a:pPr marL="0" lvl="0" indent="0" algn="l" rtl="0">
              <a:lnSpc>
                <a:spcPct val="90000"/>
              </a:lnSpc>
              <a:spcBef>
                <a:spcPts val="1000"/>
              </a:spcBef>
              <a:spcAft>
                <a:spcPts val="1600"/>
              </a:spcAft>
              <a:buClr>
                <a:schemeClr val="dk1"/>
              </a:buClr>
              <a:buSzPts val="2800"/>
              <a:buNone/>
            </a:pPr>
            <a:endParaRPr/>
          </a:p>
        </p:txBody>
      </p:sp>
      <p:sp>
        <p:nvSpPr>
          <p:cNvPr id="253" name="Google Shape;253;p12"/>
          <p:cNvSpPr/>
          <p:nvPr/>
        </p:nvSpPr>
        <p:spPr>
          <a:xfrm rot="816212">
            <a:off x="6096000" y="457200"/>
            <a:ext cx="5016843" cy="4436076"/>
          </a:xfrm>
          <a:prstGeom prst="wedgeEllipseCallout">
            <a:avLst>
              <a:gd name="adj1" fmla="val -20833"/>
              <a:gd name="adj2" fmla="val 625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Monitor and respond to reviews, complaints, and comments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Engage the haters!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Be transparent to gain trust</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Be needy – asking for likes, shares, re-tweets, etc. – or complain</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Keep it local! Share and tag other businesses in your posts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Make promises you can’t keep</a:t>
            </a:r>
            <a:endParaRPr/>
          </a:p>
          <a:p>
            <a:pPr marL="457200" marR="0" lvl="1"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General Tips:</a:t>
            </a:r>
            <a:endParaRPr/>
          </a:p>
        </p:txBody>
      </p:sp>
      <p:sp>
        <p:nvSpPr>
          <p:cNvPr id="259" name="Google Shape;25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Understand your audience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Have a clear message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Use visuals to tell a story</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Interact with your audience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Be consistent</a:t>
            </a:r>
            <a:endParaRPr/>
          </a:p>
          <a:p>
            <a:pPr marL="0" lvl="0" indent="0" algn="l" rtl="0">
              <a:lnSpc>
                <a:spcPct val="90000"/>
              </a:lnSpc>
              <a:spcBef>
                <a:spcPts val="1000"/>
              </a:spcBef>
              <a:spcAft>
                <a:spcPts val="1600"/>
              </a:spcAft>
              <a:buClr>
                <a:schemeClr val="dk1"/>
              </a:buClr>
              <a:buSzPts val="2800"/>
              <a:buNone/>
            </a:pPr>
            <a:endParaRPr/>
          </a:p>
        </p:txBody>
      </p:sp>
      <p:sp>
        <p:nvSpPr>
          <p:cNvPr id="260" name="Google Shape;260;p13"/>
          <p:cNvSpPr/>
          <p:nvPr/>
        </p:nvSpPr>
        <p:spPr>
          <a:xfrm rot="816212">
            <a:off x="6096000" y="457200"/>
            <a:ext cx="5016843" cy="4436076"/>
          </a:xfrm>
          <a:prstGeom prst="wedgeEllipseCallout">
            <a:avLst>
              <a:gd name="adj1" fmla="val -20833"/>
              <a:gd name="adj2" fmla="val 625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Have a consistent brand, logo, name, look and feel across all platforms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Ensure you have an updated profile (e.g. hours of operation, location, website, deals, etc.) </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Post regularly to keep content fresh (1-2 times per week) – it’s easy to create your social media presence, but the hardest part is to maintain it! </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expect results overnight</a:t>
            </a:r>
            <a:endParaRPr/>
          </a:p>
          <a:p>
            <a:pPr marL="457200" marR="0" lvl="1"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General Tips:</a:t>
            </a:r>
            <a:endParaRPr/>
          </a:p>
        </p:txBody>
      </p:sp>
      <p:sp>
        <p:nvSpPr>
          <p:cNvPr id="267" name="Google Shape;26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Understand your audience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Have a clear message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Use visuals to tell a story</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Interact with your audience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Be consistent</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Keep it professional</a:t>
            </a:r>
            <a:endParaRPr/>
          </a:p>
          <a:p>
            <a:pPr marL="0" lvl="0" indent="0" algn="l" rtl="0">
              <a:lnSpc>
                <a:spcPct val="90000"/>
              </a:lnSpc>
              <a:spcBef>
                <a:spcPts val="1000"/>
              </a:spcBef>
              <a:spcAft>
                <a:spcPts val="1600"/>
              </a:spcAft>
              <a:buClr>
                <a:schemeClr val="dk1"/>
              </a:buClr>
              <a:buSzPts val="2800"/>
              <a:buNone/>
            </a:pPr>
            <a:endParaRPr/>
          </a:p>
        </p:txBody>
      </p:sp>
      <p:sp>
        <p:nvSpPr>
          <p:cNvPr id="268" name="Google Shape;268;p14"/>
          <p:cNvSpPr/>
          <p:nvPr/>
        </p:nvSpPr>
        <p:spPr>
          <a:xfrm rot="816212">
            <a:off x="6096000" y="457200"/>
            <a:ext cx="5016843" cy="4436076"/>
          </a:xfrm>
          <a:prstGeom prst="wedgeEllipseCallout">
            <a:avLst>
              <a:gd name="adj1" fmla="val -20833"/>
              <a:gd name="adj2" fmla="val 625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Separate your personal and professional accounts</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 Be careful when posting from a personal phone or computer</a:t>
            </a:r>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DON’T: Post your political, social, or religious views on your business account </a:t>
            </a:r>
            <a:endParaRPr/>
          </a:p>
          <a:p>
            <a:pPr marL="457200" marR="0" lvl="1"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be07971ff9_1_172"/>
          <p:cNvSpPr txBox="1">
            <a:spLocks noGrp="1"/>
          </p:cNvSpPr>
          <p:nvPr>
            <p:ph type="title" idx="4294967295"/>
          </p:nvPr>
        </p:nvSpPr>
        <p:spPr>
          <a:xfrm>
            <a:off x="970350" y="1434975"/>
            <a:ext cx="10251300" cy="713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latin typeface="Century Gothic"/>
                <a:ea typeface="Century Gothic"/>
                <a:cs typeface="Century Gothic"/>
                <a:sym typeface="Century Gothic"/>
              </a:rPr>
              <a:t>Introduction to</a:t>
            </a:r>
            <a:endParaRPr>
              <a:latin typeface="Century Gothic"/>
              <a:ea typeface="Century Gothic"/>
              <a:cs typeface="Century Gothic"/>
              <a:sym typeface="Century Gothic"/>
            </a:endParaRPr>
          </a:p>
        </p:txBody>
      </p:sp>
      <p:pic>
        <p:nvPicPr>
          <p:cNvPr id="113" name="Google Shape;113;gbe07971ff9_1_172"/>
          <p:cNvPicPr preferRelativeResize="0"/>
          <p:nvPr/>
        </p:nvPicPr>
        <p:blipFill rotWithShape="1">
          <a:blip r:embed="rId3">
            <a:alphaModFix/>
          </a:blip>
          <a:srcRect/>
          <a:stretch/>
        </p:blipFill>
        <p:spPr>
          <a:xfrm>
            <a:off x="238868" y="2048335"/>
            <a:ext cx="3251200" cy="3251200"/>
          </a:xfrm>
          <a:prstGeom prst="rect">
            <a:avLst/>
          </a:prstGeom>
          <a:noFill/>
          <a:ln>
            <a:noFill/>
          </a:ln>
        </p:spPr>
      </p:pic>
      <p:pic>
        <p:nvPicPr>
          <p:cNvPr id="114" name="Google Shape;114;gbe07971ff9_1_172"/>
          <p:cNvPicPr preferRelativeResize="0"/>
          <p:nvPr/>
        </p:nvPicPr>
        <p:blipFill rotWithShape="1">
          <a:blip r:embed="rId4">
            <a:alphaModFix/>
          </a:blip>
          <a:srcRect/>
          <a:stretch/>
        </p:blipFill>
        <p:spPr>
          <a:xfrm>
            <a:off x="3490068" y="2636441"/>
            <a:ext cx="2078430" cy="2074965"/>
          </a:xfrm>
          <a:prstGeom prst="rect">
            <a:avLst/>
          </a:prstGeom>
          <a:noFill/>
          <a:ln>
            <a:noFill/>
          </a:ln>
        </p:spPr>
      </p:pic>
      <p:pic>
        <p:nvPicPr>
          <p:cNvPr id="115" name="Google Shape;115;gbe07971ff9_1_172"/>
          <p:cNvPicPr preferRelativeResize="0"/>
          <p:nvPr/>
        </p:nvPicPr>
        <p:blipFill rotWithShape="1">
          <a:blip r:embed="rId5">
            <a:alphaModFix/>
          </a:blip>
          <a:srcRect/>
          <a:stretch/>
        </p:blipFill>
        <p:spPr>
          <a:xfrm>
            <a:off x="6425255" y="2636439"/>
            <a:ext cx="2074964" cy="2074964"/>
          </a:xfrm>
          <a:prstGeom prst="rect">
            <a:avLst/>
          </a:prstGeom>
          <a:noFill/>
          <a:ln>
            <a:noFill/>
          </a:ln>
        </p:spPr>
      </p:pic>
      <p:pic>
        <p:nvPicPr>
          <p:cNvPr id="116" name="Google Shape;116;gbe07971ff9_1_172"/>
          <p:cNvPicPr preferRelativeResize="0"/>
          <p:nvPr/>
        </p:nvPicPr>
        <p:blipFill rotWithShape="1">
          <a:blip r:embed="rId6">
            <a:alphaModFix/>
          </a:blip>
          <a:srcRect/>
          <a:stretch/>
        </p:blipFill>
        <p:spPr>
          <a:xfrm>
            <a:off x="9191299" y="2415003"/>
            <a:ext cx="2517841" cy="25178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a:stretch/>
        </p:blipFill>
        <p:spPr>
          <a:xfrm>
            <a:off x="323850" y="209685"/>
            <a:ext cx="1799482" cy="1799482"/>
          </a:xfrm>
          <a:prstGeom prst="rect">
            <a:avLst/>
          </a:prstGeom>
          <a:noFill/>
          <a:ln>
            <a:noFill/>
          </a:ln>
        </p:spPr>
      </p:pic>
      <p:sp>
        <p:nvSpPr>
          <p:cNvPr id="123" name="Google Shape;123;p4"/>
          <p:cNvSpPr txBox="1"/>
          <p:nvPr/>
        </p:nvSpPr>
        <p:spPr>
          <a:xfrm>
            <a:off x="304800" y="1628175"/>
            <a:ext cx="5895000" cy="13524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24" name="Google Shape;124;p4"/>
          <p:cNvSpPr txBox="1">
            <a:spLocks noGrp="1"/>
          </p:cNvSpPr>
          <p:nvPr>
            <p:ph type="title"/>
          </p:nvPr>
        </p:nvSpPr>
        <p:spPr>
          <a:xfrm>
            <a:off x="1907225" y="553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Facebook</a:t>
            </a:r>
            <a:endParaRPr/>
          </a:p>
        </p:txBody>
      </p:sp>
      <p:sp>
        <p:nvSpPr>
          <p:cNvPr id="125" name="Google Shape;125;p4"/>
          <p:cNvSpPr txBox="1">
            <a:spLocks noGrp="1"/>
          </p:cNvSpPr>
          <p:nvPr>
            <p:ph type="body" idx="1"/>
          </p:nvPr>
        </p:nvSpPr>
        <p:spPr>
          <a:xfrm>
            <a:off x="533400" y="1879475"/>
            <a:ext cx="6614100" cy="4351200"/>
          </a:xfrm>
          <a:prstGeom prst="rect">
            <a:avLst/>
          </a:prstGeom>
        </p:spPr>
        <p:txBody>
          <a:bodyPr spcFirstLastPara="1" wrap="square" lIns="91425" tIns="45700" rIns="91425" bIns="45700" anchor="t" anchorCtr="0">
            <a:normAutofit fontScale="85000" lnSpcReduction="10000"/>
          </a:bodyPr>
          <a:lstStyle/>
          <a:p>
            <a:pPr marL="457200" lvl="0" indent="-378698" algn="l" rtl="0">
              <a:lnSpc>
                <a:spcPct val="115000"/>
              </a:lnSpc>
              <a:spcBef>
                <a:spcPts val="0"/>
              </a:spcBef>
              <a:spcAft>
                <a:spcPts val="0"/>
              </a:spcAft>
              <a:buSzPct val="100000"/>
              <a:buChar char="●"/>
            </a:pPr>
            <a:r>
              <a:rPr lang="en-US" sz="3050">
                <a:solidFill>
                  <a:srgbClr val="666666"/>
                </a:solidFill>
              </a:rPr>
              <a:t>Biggest social media network worldwide</a:t>
            </a:r>
            <a:endParaRPr sz="3050">
              <a:solidFill>
                <a:srgbClr val="666666"/>
              </a:solidFill>
            </a:endParaRPr>
          </a:p>
          <a:p>
            <a:pPr marL="457200" lvl="0" indent="-378698" algn="l" rtl="0">
              <a:lnSpc>
                <a:spcPct val="115000"/>
              </a:lnSpc>
              <a:spcBef>
                <a:spcPts val="0"/>
              </a:spcBef>
              <a:spcAft>
                <a:spcPts val="0"/>
              </a:spcAft>
              <a:buSzPct val="100000"/>
              <a:buChar char="●"/>
            </a:pPr>
            <a:r>
              <a:rPr lang="en-US" sz="3050">
                <a:solidFill>
                  <a:srgbClr val="666666"/>
                </a:solidFill>
              </a:rPr>
              <a:t>Safe Stand-by</a:t>
            </a:r>
            <a:endParaRPr sz="3050">
              <a:solidFill>
                <a:srgbClr val="666666"/>
              </a:solidFill>
            </a:endParaRPr>
          </a:p>
          <a:p>
            <a:pPr marL="457200" lvl="0" indent="-378698" algn="l" rtl="0">
              <a:lnSpc>
                <a:spcPct val="115000"/>
              </a:lnSpc>
              <a:spcBef>
                <a:spcPts val="0"/>
              </a:spcBef>
              <a:spcAft>
                <a:spcPts val="0"/>
              </a:spcAft>
              <a:buSzPct val="100000"/>
              <a:buChar char="●"/>
            </a:pPr>
            <a:r>
              <a:rPr lang="en-US" sz="3050">
                <a:solidFill>
                  <a:srgbClr val="666666"/>
                </a:solidFill>
              </a:rPr>
              <a:t>Great for: </a:t>
            </a:r>
            <a:endParaRPr sz="3050">
              <a:solidFill>
                <a:srgbClr val="666666"/>
              </a:solidFill>
            </a:endParaRPr>
          </a:p>
          <a:p>
            <a:pPr marL="914400" lvl="1" indent="-378698" algn="l" rtl="0">
              <a:lnSpc>
                <a:spcPct val="115000"/>
              </a:lnSpc>
              <a:spcBef>
                <a:spcPts val="0"/>
              </a:spcBef>
              <a:spcAft>
                <a:spcPts val="0"/>
              </a:spcAft>
              <a:buClr>
                <a:srgbClr val="666666"/>
              </a:buClr>
              <a:buSzPct val="100000"/>
              <a:buChar char="○"/>
            </a:pPr>
            <a:r>
              <a:rPr lang="en-US" sz="3050">
                <a:solidFill>
                  <a:srgbClr val="666666"/>
                </a:solidFill>
              </a:rPr>
              <a:t>Creating a visual, online presence</a:t>
            </a:r>
            <a:endParaRPr sz="3050">
              <a:solidFill>
                <a:srgbClr val="666666"/>
              </a:solidFill>
            </a:endParaRPr>
          </a:p>
          <a:p>
            <a:pPr marL="914400" lvl="1" indent="-378698" algn="l" rtl="0">
              <a:lnSpc>
                <a:spcPct val="115000"/>
              </a:lnSpc>
              <a:spcBef>
                <a:spcPts val="0"/>
              </a:spcBef>
              <a:spcAft>
                <a:spcPts val="0"/>
              </a:spcAft>
              <a:buClr>
                <a:srgbClr val="666666"/>
              </a:buClr>
              <a:buSzPct val="100000"/>
              <a:buChar char="○"/>
            </a:pPr>
            <a:r>
              <a:rPr lang="en-US" sz="3050">
                <a:solidFill>
                  <a:srgbClr val="666666"/>
                </a:solidFill>
              </a:rPr>
              <a:t>Events and promotions</a:t>
            </a:r>
            <a:endParaRPr sz="3050">
              <a:solidFill>
                <a:srgbClr val="666666"/>
              </a:solidFill>
            </a:endParaRPr>
          </a:p>
          <a:p>
            <a:pPr marL="914400" lvl="1" indent="-378698" algn="l" rtl="0">
              <a:lnSpc>
                <a:spcPct val="115000"/>
              </a:lnSpc>
              <a:spcBef>
                <a:spcPts val="0"/>
              </a:spcBef>
              <a:spcAft>
                <a:spcPts val="0"/>
              </a:spcAft>
              <a:buClr>
                <a:srgbClr val="666666"/>
              </a:buClr>
              <a:buSzPct val="100000"/>
              <a:buChar char="○"/>
            </a:pPr>
            <a:r>
              <a:rPr lang="en-US" sz="3050">
                <a:solidFill>
                  <a:srgbClr val="666666"/>
                </a:solidFill>
              </a:rPr>
              <a:t>Building community</a:t>
            </a:r>
            <a:endParaRPr sz="3050">
              <a:solidFill>
                <a:srgbClr val="666666"/>
              </a:solidFill>
            </a:endParaRPr>
          </a:p>
          <a:p>
            <a:pPr marL="914400" lvl="1" indent="-378698" algn="l" rtl="0">
              <a:lnSpc>
                <a:spcPct val="115000"/>
              </a:lnSpc>
              <a:spcBef>
                <a:spcPts val="0"/>
              </a:spcBef>
              <a:spcAft>
                <a:spcPts val="0"/>
              </a:spcAft>
              <a:buClr>
                <a:srgbClr val="666666"/>
              </a:buClr>
              <a:buSzPct val="100000"/>
              <a:buChar char="○"/>
            </a:pPr>
            <a:r>
              <a:rPr lang="en-US" sz="3050">
                <a:solidFill>
                  <a:srgbClr val="666666"/>
                </a:solidFill>
              </a:rPr>
              <a:t>Connecting with the local community</a:t>
            </a:r>
            <a:endParaRPr sz="3050">
              <a:solidFill>
                <a:srgbClr val="666666"/>
              </a:solidFill>
            </a:endParaRPr>
          </a:p>
          <a:p>
            <a:pPr marL="457200" lvl="0" indent="-378698" algn="l" rtl="0">
              <a:lnSpc>
                <a:spcPct val="115000"/>
              </a:lnSpc>
              <a:spcBef>
                <a:spcPts val="0"/>
              </a:spcBef>
              <a:spcAft>
                <a:spcPts val="0"/>
              </a:spcAft>
              <a:buSzPct val="100000"/>
              <a:buChar char="●"/>
            </a:pPr>
            <a:r>
              <a:rPr lang="en-US" sz="3050">
                <a:solidFill>
                  <a:srgbClr val="666666"/>
                </a:solidFill>
              </a:rPr>
              <a:t>Facebook Messenger </a:t>
            </a:r>
            <a:endParaRPr sz="3050">
              <a:solidFill>
                <a:srgbClr val="666666"/>
              </a:solidFill>
            </a:endParaRPr>
          </a:p>
          <a:p>
            <a:pPr marL="914400" lvl="1" indent="-378698" algn="l" rtl="0">
              <a:lnSpc>
                <a:spcPct val="115000"/>
              </a:lnSpc>
              <a:spcBef>
                <a:spcPts val="0"/>
              </a:spcBef>
              <a:spcAft>
                <a:spcPts val="0"/>
              </a:spcAft>
              <a:buClr>
                <a:srgbClr val="666666"/>
              </a:buClr>
              <a:buSzPct val="100000"/>
              <a:buChar char="○"/>
            </a:pPr>
            <a:r>
              <a:rPr lang="en-US" sz="3050">
                <a:solidFill>
                  <a:srgbClr val="666666"/>
                </a:solidFill>
              </a:rPr>
              <a:t>Communicate with customers and</a:t>
            </a:r>
            <a:br>
              <a:rPr lang="en-US" sz="3050">
                <a:solidFill>
                  <a:srgbClr val="666666"/>
                </a:solidFill>
              </a:rPr>
            </a:br>
            <a:r>
              <a:rPr lang="en-US" sz="3050">
                <a:solidFill>
                  <a:srgbClr val="666666"/>
                </a:solidFill>
              </a:rPr>
              <a:t>other businesses </a:t>
            </a:r>
            <a:endParaRPr sz="3050">
              <a:solidFill>
                <a:srgbClr val="666666"/>
              </a:solidFill>
            </a:endParaRPr>
          </a:p>
          <a:p>
            <a:pPr marL="228600" lvl="0" indent="-50800" algn="l" rtl="0">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0" lvl="0" indent="0" algn="l" rtl="0">
              <a:spcBef>
                <a:spcPts val="1000"/>
              </a:spcBef>
              <a:spcAft>
                <a:spcPts val="1600"/>
              </a:spcAft>
              <a:buNone/>
            </a:pPr>
            <a:endParaRPr/>
          </a:p>
        </p:txBody>
      </p:sp>
      <p:pic>
        <p:nvPicPr>
          <p:cNvPr id="126" name="Google Shape;126;p4">
            <a:hlinkClick r:id="rId4"/>
          </p:cNvPr>
          <p:cNvPicPr preferRelativeResize="0"/>
          <p:nvPr/>
        </p:nvPicPr>
        <p:blipFill rotWithShape="1">
          <a:blip r:embed="rId5">
            <a:alphaModFix/>
          </a:blip>
          <a:srcRect/>
          <a:stretch/>
        </p:blipFill>
        <p:spPr>
          <a:xfrm>
            <a:off x="6724808" y="1253400"/>
            <a:ext cx="5317017" cy="43512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5"/>
          <p:cNvPicPr preferRelativeResize="0"/>
          <p:nvPr/>
        </p:nvPicPr>
        <p:blipFill rotWithShape="1">
          <a:blip r:embed="rId3">
            <a:alphaModFix/>
          </a:blip>
          <a:srcRect/>
          <a:stretch/>
        </p:blipFill>
        <p:spPr>
          <a:xfrm>
            <a:off x="651619" y="465442"/>
            <a:ext cx="1193898" cy="1191908"/>
          </a:xfrm>
          <a:prstGeom prst="rect">
            <a:avLst/>
          </a:prstGeom>
          <a:noFill/>
          <a:ln>
            <a:noFill/>
          </a:ln>
        </p:spPr>
      </p:pic>
      <p:pic>
        <p:nvPicPr>
          <p:cNvPr id="133" name="Google Shape;133;p5">
            <a:hlinkClick r:id="rId4"/>
          </p:cNvPr>
          <p:cNvPicPr preferRelativeResize="0"/>
          <p:nvPr/>
        </p:nvPicPr>
        <p:blipFill rotWithShape="1">
          <a:blip r:embed="rId5">
            <a:alphaModFix/>
          </a:blip>
          <a:srcRect/>
          <a:stretch/>
        </p:blipFill>
        <p:spPr>
          <a:xfrm>
            <a:off x="6443430" y="469897"/>
            <a:ext cx="5066348" cy="5722427"/>
          </a:xfrm>
          <a:prstGeom prst="rect">
            <a:avLst/>
          </a:prstGeom>
          <a:noFill/>
          <a:ln>
            <a:noFill/>
          </a:ln>
        </p:spPr>
      </p:pic>
      <p:sp>
        <p:nvSpPr>
          <p:cNvPr id="134" name="Google Shape;134;p5"/>
          <p:cNvSpPr txBox="1"/>
          <p:nvPr/>
        </p:nvSpPr>
        <p:spPr>
          <a:xfrm>
            <a:off x="583752" y="1956100"/>
            <a:ext cx="5472300" cy="4541100"/>
          </a:xfrm>
          <a:prstGeom prst="rect">
            <a:avLst/>
          </a:prstGeom>
          <a:noFill/>
          <a:ln>
            <a:noFill/>
          </a:ln>
        </p:spPr>
        <p:txBody>
          <a:bodyPr spcFirstLastPara="1" wrap="square" lIns="91425" tIns="45700" rIns="91425" bIns="45700" anchor="t" anchorCtr="0">
            <a:noAutofit/>
          </a:bodyPr>
          <a:lstStyle/>
          <a:p>
            <a:pPr marL="457200" marR="0" lvl="0" indent="-479425" algn="l" rtl="0">
              <a:lnSpc>
                <a:spcPct val="90000"/>
              </a:lnSpc>
              <a:spcBef>
                <a:spcPts val="0"/>
              </a:spcBef>
              <a:spcAft>
                <a:spcPts val="0"/>
              </a:spcAft>
              <a:buClr>
                <a:schemeClr val="dk1"/>
              </a:buClr>
              <a:buSzPts val="2350"/>
              <a:buFont typeface="Lato"/>
              <a:buChar char="•"/>
            </a:pPr>
            <a:r>
              <a:rPr lang="en-US" sz="2350">
                <a:solidFill>
                  <a:srgbClr val="666666"/>
                </a:solidFill>
                <a:latin typeface="Lato"/>
                <a:ea typeface="Lato"/>
                <a:cs typeface="Lato"/>
                <a:sym typeface="Lato"/>
              </a:rPr>
              <a:t>General Audience:</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Millennials and teens (under the age of 25)</a:t>
            </a:r>
            <a:endParaRPr sz="2350">
              <a:solidFill>
                <a:srgbClr val="666666"/>
              </a:solidFill>
              <a:latin typeface="Lato"/>
              <a:ea typeface="Lato"/>
              <a:cs typeface="Lato"/>
              <a:sym typeface="Lato"/>
            </a:endParaRPr>
          </a:p>
          <a:p>
            <a:pPr marL="457200" marR="0" lvl="0" indent="-479425" algn="l" rtl="0">
              <a:lnSpc>
                <a:spcPct val="90000"/>
              </a:lnSpc>
              <a:spcBef>
                <a:spcPts val="10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Great for: </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Visual and creative businesses</a:t>
            </a:r>
            <a:endParaRPr sz="2350" i="0" u="none" strike="noStrike" cap="none">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a:solidFill>
                  <a:srgbClr val="666666"/>
                </a:solidFill>
                <a:latin typeface="Lato"/>
                <a:ea typeface="Lato"/>
                <a:cs typeface="Lato"/>
                <a:sym typeface="Lato"/>
              </a:rPr>
              <a:t>Sharing visuals; photos and videos</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Organic growth</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Hashtags</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Competition</a:t>
            </a:r>
            <a:r>
              <a:rPr lang="en-US" sz="2350">
                <a:solidFill>
                  <a:srgbClr val="666666"/>
                </a:solidFill>
                <a:latin typeface="Lato"/>
                <a:ea typeface="Lato"/>
                <a:cs typeface="Lato"/>
                <a:sym typeface="Lato"/>
              </a:rPr>
              <a:t>s</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a:solidFill>
                  <a:srgbClr val="666666"/>
                </a:solidFill>
                <a:latin typeface="Lato"/>
                <a:ea typeface="Lato"/>
                <a:cs typeface="Lato"/>
                <a:sym typeface="Lato"/>
              </a:rPr>
              <a:t>Stories</a:t>
            </a:r>
            <a:endParaRPr sz="2350">
              <a:solidFill>
                <a:srgbClr val="666666"/>
              </a:solidFill>
              <a:latin typeface="Lato"/>
              <a:ea typeface="Lato"/>
              <a:cs typeface="Lato"/>
              <a:sym typeface="Lato"/>
            </a:endParaRPr>
          </a:p>
        </p:txBody>
      </p:sp>
      <p:sp>
        <p:nvSpPr>
          <p:cNvPr id="135" name="Google Shape;135;p5"/>
          <p:cNvSpPr txBox="1">
            <a:spLocks noGrp="1"/>
          </p:cNvSpPr>
          <p:nvPr>
            <p:ph type="title"/>
          </p:nvPr>
        </p:nvSpPr>
        <p:spPr>
          <a:xfrm>
            <a:off x="1983425" y="401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Instagram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a:stretch/>
        </p:blipFill>
        <p:spPr>
          <a:xfrm>
            <a:off x="491901" y="421872"/>
            <a:ext cx="1184517" cy="1184550"/>
          </a:xfrm>
          <a:prstGeom prst="rect">
            <a:avLst/>
          </a:prstGeom>
          <a:noFill/>
          <a:ln>
            <a:noFill/>
          </a:ln>
        </p:spPr>
      </p:pic>
      <p:pic>
        <p:nvPicPr>
          <p:cNvPr id="142" name="Google Shape;142;p6">
            <a:hlinkClick r:id="rId4"/>
          </p:cNvPr>
          <p:cNvPicPr preferRelativeResize="0"/>
          <p:nvPr/>
        </p:nvPicPr>
        <p:blipFill rotWithShape="1">
          <a:blip r:embed="rId5">
            <a:alphaModFix/>
          </a:blip>
          <a:srcRect/>
          <a:stretch/>
        </p:blipFill>
        <p:spPr>
          <a:xfrm>
            <a:off x="5544303" y="650476"/>
            <a:ext cx="2933175" cy="3822024"/>
          </a:xfrm>
          <a:prstGeom prst="rect">
            <a:avLst/>
          </a:prstGeom>
          <a:noFill/>
          <a:ln>
            <a:noFill/>
          </a:ln>
        </p:spPr>
      </p:pic>
      <p:pic>
        <p:nvPicPr>
          <p:cNvPr id="143" name="Google Shape;143;p6">
            <a:hlinkClick r:id="rId6"/>
          </p:cNvPr>
          <p:cNvPicPr preferRelativeResize="0"/>
          <p:nvPr/>
        </p:nvPicPr>
        <p:blipFill rotWithShape="1">
          <a:blip r:embed="rId7">
            <a:alphaModFix/>
          </a:blip>
          <a:srcRect/>
          <a:stretch/>
        </p:blipFill>
        <p:spPr>
          <a:xfrm>
            <a:off x="8621101" y="1349077"/>
            <a:ext cx="3342325" cy="4048042"/>
          </a:xfrm>
          <a:prstGeom prst="rect">
            <a:avLst/>
          </a:prstGeom>
          <a:noFill/>
          <a:ln>
            <a:noFill/>
          </a:ln>
        </p:spPr>
      </p:pic>
      <p:sp>
        <p:nvSpPr>
          <p:cNvPr id="144" name="Google Shape;144;p6"/>
          <p:cNvSpPr txBox="1"/>
          <p:nvPr/>
        </p:nvSpPr>
        <p:spPr>
          <a:xfrm>
            <a:off x="491896" y="1916983"/>
            <a:ext cx="5385600" cy="4677000"/>
          </a:xfrm>
          <a:prstGeom prst="rect">
            <a:avLst/>
          </a:prstGeom>
          <a:noFill/>
          <a:ln>
            <a:noFill/>
          </a:ln>
        </p:spPr>
        <p:txBody>
          <a:bodyPr spcFirstLastPara="1" wrap="square" lIns="91425" tIns="45700" rIns="91425" bIns="45700" anchor="t" anchorCtr="0">
            <a:noAutofit/>
          </a:bodyPr>
          <a:lstStyle/>
          <a:p>
            <a:pPr marL="457200" marR="0" lvl="0" indent="-479425" algn="l" rtl="0">
              <a:lnSpc>
                <a:spcPct val="90000"/>
              </a:lnSpc>
              <a:spcBef>
                <a:spcPts val="0"/>
              </a:spcBef>
              <a:spcAft>
                <a:spcPts val="0"/>
              </a:spcAft>
              <a:buClr>
                <a:schemeClr val="dk1"/>
              </a:buClr>
              <a:buSzPts val="2350"/>
              <a:buFont typeface="Lato"/>
              <a:buChar char="•"/>
            </a:pPr>
            <a:r>
              <a:rPr lang="en-US" sz="2350">
                <a:solidFill>
                  <a:srgbClr val="666666"/>
                </a:solidFill>
                <a:latin typeface="Lato"/>
                <a:ea typeface="Lato"/>
                <a:cs typeface="Lato"/>
                <a:sym typeface="Lato"/>
              </a:rPr>
              <a:t>General </a:t>
            </a:r>
            <a:r>
              <a:rPr lang="en-US" sz="2350" i="0" u="none" strike="noStrike" cap="none">
                <a:solidFill>
                  <a:srgbClr val="666666"/>
                </a:solidFill>
                <a:latin typeface="Lato"/>
                <a:ea typeface="Lato"/>
                <a:cs typeface="Lato"/>
                <a:sym typeface="Lato"/>
              </a:rPr>
              <a:t>Audience: </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Teenagers and Millennials</a:t>
            </a:r>
            <a:endParaRPr sz="2350">
              <a:solidFill>
                <a:srgbClr val="666666"/>
              </a:solidFill>
              <a:latin typeface="Lato"/>
              <a:ea typeface="Lato"/>
              <a:cs typeface="Lato"/>
              <a:sym typeface="Lato"/>
            </a:endParaRPr>
          </a:p>
          <a:p>
            <a:pPr marL="457200" marR="0" lvl="0" indent="-479425" algn="l" rtl="0">
              <a:lnSpc>
                <a:spcPct val="90000"/>
              </a:lnSpc>
              <a:spcBef>
                <a:spcPts val="10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Great for: </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a:solidFill>
                  <a:srgbClr val="666666"/>
                </a:solidFill>
                <a:latin typeface="Lato"/>
                <a:ea typeface="Lato"/>
                <a:cs typeface="Lato"/>
                <a:sym typeface="Lato"/>
              </a:rPr>
              <a:t>Immediate</a:t>
            </a:r>
            <a:r>
              <a:rPr lang="en-US" sz="2350" i="0" u="none" strike="noStrike" cap="none">
                <a:solidFill>
                  <a:srgbClr val="666666"/>
                </a:solidFill>
                <a:latin typeface="Lato"/>
                <a:ea typeface="Lato"/>
                <a:cs typeface="Lato"/>
                <a:sym typeface="Lato"/>
              </a:rPr>
              <a:t> updates (aka “Live-Tweeting”)</a:t>
            </a:r>
            <a:endParaRPr sz="2350">
              <a:solidFill>
                <a:srgbClr val="666666"/>
              </a:solidFill>
              <a:latin typeface="Lato"/>
              <a:ea typeface="Lato"/>
              <a:cs typeface="Lato"/>
              <a:sym typeface="Lato"/>
            </a:endParaRPr>
          </a:p>
          <a:p>
            <a:pPr marL="914400" marR="0" lvl="1" indent="-504825" algn="l" rtl="0">
              <a:lnSpc>
                <a:spcPct val="90000"/>
              </a:lnSpc>
              <a:spcBef>
                <a:spcPts val="500"/>
              </a:spcBef>
              <a:spcAft>
                <a:spcPts val="0"/>
              </a:spcAft>
              <a:buClr>
                <a:schemeClr val="dk1"/>
              </a:buClr>
              <a:buSzPts val="2350"/>
              <a:buFont typeface="Lato"/>
              <a:buChar char="•"/>
            </a:pPr>
            <a:r>
              <a:rPr lang="en-US" sz="2350" i="0" u="none" strike="noStrike" cap="none">
                <a:solidFill>
                  <a:srgbClr val="666666"/>
                </a:solidFill>
                <a:latin typeface="Lato"/>
                <a:ea typeface="Lato"/>
                <a:cs typeface="Lato"/>
                <a:sym typeface="Lato"/>
              </a:rPr>
              <a:t>Customer engagement</a:t>
            </a:r>
            <a:endParaRPr sz="2350" i="0" u="none" strike="noStrike" cap="none">
              <a:solidFill>
                <a:srgbClr val="666666"/>
              </a:solidFill>
              <a:latin typeface="Lato"/>
              <a:ea typeface="Lato"/>
              <a:cs typeface="Lato"/>
              <a:sym typeface="Lato"/>
            </a:endParaRPr>
          </a:p>
          <a:p>
            <a:pPr marL="457200" marR="0" lvl="0" indent="-377825" algn="l" rtl="0">
              <a:lnSpc>
                <a:spcPct val="90000"/>
              </a:lnSpc>
              <a:spcBef>
                <a:spcPts val="500"/>
              </a:spcBef>
              <a:spcAft>
                <a:spcPts val="0"/>
              </a:spcAft>
              <a:buClr>
                <a:schemeClr val="dk1"/>
              </a:buClr>
              <a:buSzPts val="2350"/>
              <a:buFont typeface="Lato"/>
              <a:buChar char="•"/>
            </a:pPr>
            <a:r>
              <a:rPr lang="en-US" sz="2350">
                <a:solidFill>
                  <a:srgbClr val="666666"/>
                </a:solidFill>
                <a:latin typeface="Lato"/>
                <a:ea typeface="Lato"/>
                <a:cs typeface="Lato"/>
                <a:sym typeface="Lato"/>
              </a:rPr>
              <a:t>Very interactive </a:t>
            </a:r>
            <a:endParaRPr sz="2350">
              <a:solidFill>
                <a:srgbClr val="666666"/>
              </a:solidFill>
              <a:latin typeface="Lato"/>
              <a:ea typeface="Lato"/>
              <a:cs typeface="Lato"/>
              <a:sym typeface="Lato"/>
            </a:endParaRPr>
          </a:p>
          <a:p>
            <a:pPr marL="457200" marR="0" lvl="0" indent="-377825" algn="l" rtl="0">
              <a:lnSpc>
                <a:spcPct val="90000"/>
              </a:lnSpc>
              <a:spcBef>
                <a:spcPts val="500"/>
              </a:spcBef>
              <a:spcAft>
                <a:spcPts val="0"/>
              </a:spcAft>
              <a:buClr>
                <a:schemeClr val="dk1"/>
              </a:buClr>
              <a:buSzPts val="2350"/>
              <a:buFont typeface="Lato"/>
              <a:buChar char="•"/>
            </a:pPr>
            <a:r>
              <a:rPr lang="en-US" sz="2350">
                <a:solidFill>
                  <a:srgbClr val="666666"/>
                </a:solidFill>
                <a:latin typeface="Lato"/>
                <a:ea typeface="Lato"/>
                <a:cs typeface="Lato"/>
                <a:sym typeface="Lato"/>
              </a:rPr>
              <a:t>Fast-paced</a:t>
            </a:r>
            <a:endParaRPr sz="2350">
              <a:solidFill>
                <a:srgbClr val="666666"/>
              </a:solidFill>
              <a:latin typeface="Lato"/>
              <a:ea typeface="Lato"/>
              <a:cs typeface="Lato"/>
              <a:sym typeface="Lato"/>
            </a:endParaRPr>
          </a:p>
          <a:p>
            <a:pPr marL="457200" marR="0" lvl="0" indent="-377825" algn="l" rtl="0">
              <a:lnSpc>
                <a:spcPct val="90000"/>
              </a:lnSpc>
              <a:spcBef>
                <a:spcPts val="500"/>
              </a:spcBef>
              <a:spcAft>
                <a:spcPts val="0"/>
              </a:spcAft>
              <a:buClr>
                <a:schemeClr val="dk1"/>
              </a:buClr>
              <a:buSzPts val="2350"/>
              <a:buFont typeface="Lato"/>
              <a:buChar char="•"/>
            </a:pPr>
            <a:r>
              <a:rPr lang="en-US" sz="2350">
                <a:solidFill>
                  <a:srgbClr val="666666"/>
                </a:solidFill>
                <a:latin typeface="Lato"/>
                <a:ea typeface="Lato"/>
                <a:cs typeface="Lato"/>
                <a:sym typeface="Lato"/>
              </a:rPr>
              <a:t>Timely</a:t>
            </a:r>
            <a:endParaRPr sz="2350">
              <a:solidFill>
                <a:srgbClr val="666666"/>
              </a:solidFill>
              <a:latin typeface="Lato"/>
              <a:ea typeface="Lato"/>
              <a:cs typeface="Lato"/>
              <a:sym typeface="Lato"/>
            </a:endParaRPr>
          </a:p>
          <a:p>
            <a:pPr marL="0" marR="0" lvl="0" indent="0" algn="l" rtl="0">
              <a:lnSpc>
                <a:spcPct val="90000"/>
              </a:lnSpc>
              <a:spcBef>
                <a:spcPts val="1000"/>
              </a:spcBef>
              <a:spcAft>
                <a:spcPts val="0"/>
              </a:spcAft>
              <a:buNone/>
            </a:pPr>
            <a:endParaRPr sz="2500" i="0" u="none" strike="noStrike" cap="none">
              <a:solidFill>
                <a:schemeClr val="dk1"/>
              </a:solidFill>
              <a:latin typeface="Lato"/>
              <a:ea typeface="Lato"/>
              <a:cs typeface="Lato"/>
              <a:sym typeface="Lato"/>
            </a:endParaRPr>
          </a:p>
        </p:txBody>
      </p:sp>
      <p:sp>
        <p:nvSpPr>
          <p:cNvPr id="145" name="Google Shape;145;p6"/>
          <p:cNvSpPr txBox="1">
            <a:spLocks noGrp="1"/>
          </p:cNvSpPr>
          <p:nvPr>
            <p:ph type="title"/>
          </p:nvPr>
        </p:nvSpPr>
        <p:spPr>
          <a:xfrm>
            <a:off x="1676425" y="41266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Twitter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a:stretch/>
        </p:blipFill>
        <p:spPr>
          <a:xfrm>
            <a:off x="409374" y="396403"/>
            <a:ext cx="1381325" cy="1381325"/>
          </a:xfrm>
          <a:prstGeom prst="rect">
            <a:avLst/>
          </a:prstGeom>
          <a:noFill/>
          <a:ln>
            <a:noFill/>
          </a:ln>
        </p:spPr>
      </p:pic>
      <p:pic>
        <p:nvPicPr>
          <p:cNvPr id="152" name="Google Shape;152;p7"/>
          <p:cNvPicPr preferRelativeResize="0"/>
          <p:nvPr/>
        </p:nvPicPr>
        <p:blipFill rotWithShape="1">
          <a:blip r:embed="rId4">
            <a:alphaModFix/>
          </a:blip>
          <a:srcRect/>
          <a:stretch/>
        </p:blipFill>
        <p:spPr>
          <a:xfrm>
            <a:off x="6484643" y="3522785"/>
            <a:ext cx="5107709" cy="2380988"/>
          </a:xfrm>
          <a:prstGeom prst="rect">
            <a:avLst/>
          </a:prstGeom>
          <a:noFill/>
          <a:ln>
            <a:noFill/>
          </a:ln>
        </p:spPr>
      </p:pic>
      <p:pic>
        <p:nvPicPr>
          <p:cNvPr id="153" name="Google Shape;153;p7"/>
          <p:cNvPicPr preferRelativeResize="0"/>
          <p:nvPr/>
        </p:nvPicPr>
        <p:blipFill rotWithShape="1">
          <a:blip r:embed="rId5">
            <a:alphaModFix/>
          </a:blip>
          <a:srcRect/>
          <a:stretch/>
        </p:blipFill>
        <p:spPr>
          <a:xfrm>
            <a:off x="5995949" y="801828"/>
            <a:ext cx="5596403" cy="2380987"/>
          </a:xfrm>
          <a:prstGeom prst="rect">
            <a:avLst/>
          </a:prstGeom>
          <a:noFill/>
          <a:ln>
            <a:noFill/>
          </a:ln>
        </p:spPr>
      </p:pic>
      <p:sp>
        <p:nvSpPr>
          <p:cNvPr id="154" name="Google Shape;154;p7"/>
          <p:cNvSpPr txBox="1"/>
          <p:nvPr/>
        </p:nvSpPr>
        <p:spPr>
          <a:xfrm>
            <a:off x="563850" y="1839925"/>
            <a:ext cx="5596500" cy="4700400"/>
          </a:xfrm>
          <a:prstGeom prst="rect">
            <a:avLst/>
          </a:prstGeom>
          <a:noFill/>
          <a:ln>
            <a:noFill/>
          </a:ln>
        </p:spPr>
        <p:txBody>
          <a:bodyPr spcFirstLastPara="1" wrap="square" lIns="91425" tIns="45700" rIns="91425" bIns="45700" anchor="t" anchorCtr="0">
            <a:noAutofit/>
          </a:bodyPr>
          <a:lstStyle/>
          <a:p>
            <a:pPr marL="457200" marR="0" lvl="0" indent="-488950" algn="l" rtl="0">
              <a:lnSpc>
                <a:spcPct val="90000"/>
              </a:lnSpc>
              <a:spcBef>
                <a:spcPts val="0"/>
              </a:spcBef>
              <a:spcAft>
                <a:spcPts val="0"/>
              </a:spcAft>
              <a:buClr>
                <a:schemeClr val="dk1"/>
              </a:buClr>
              <a:buSzPts val="2500"/>
              <a:buFont typeface="Lato"/>
              <a:buChar char="•"/>
            </a:pPr>
            <a:r>
              <a:rPr lang="en-US" sz="2500" i="0" u="none" strike="noStrike" cap="none">
                <a:solidFill>
                  <a:srgbClr val="666666"/>
                </a:solidFill>
                <a:latin typeface="Lato"/>
                <a:ea typeface="Lato"/>
                <a:cs typeface="Lato"/>
                <a:sym typeface="Lato"/>
              </a:rPr>
              <a:t>Audience: </a:t>
            </a:r>
            <a:endParaRPr sz="2500">
              <a:solidFill>
                <a:srgbClr val="666666"/>
              </a:solidFill>
              <a:latin typeface="Lato"/>
              <a:ea typeface="Lato"/>
              <a:cs typeface="Lato"/>
              <a:sym typeface="Lato"/>
            </a:endParaRPr>
          </a:p>
          <a:p>
            <a:pPr marL="914400" marR="0" lvl="1" indent="-514350" algn="l" rtl="0">
              <a:lnSpc>
                <a:spcPct val="90000"/>
              </a:lnSpc>
              <a:spcBef>
                <a:spcPts val="500"/>
              </a:spcBef>
              <a:spcAft>
                <a:spcPts val="0"/>
              </a:spcAft>
              <a:buClr>
                <a:srgbClr val="1A9988"/>
              </a:buClr>
              <a:buSzPts val="2500"/>
              <a:buFont typeface="Lato"/>
              <a:buChar char="•"/>
            </a:pPr>
            <a:r>
              <a:rPr lang="en-US" sz="2500" i="0" u="none" strike="noStrike" cap="none">
                <a:solidFill>
                  <a:srgbClr val="666666"/>
                </a:solidFill>
                <a:latin typeface="Lato"/>
                <a:ea typeface="Lato"/>
                <a:cs typeface="Lato"/>
                <a:sym typeface="Lato"/>
              </a:rPr>
              <a:t>Those in the working world (or close to it)</a:t>
            </a:r>
            <a:endParaRPr sz="2500">
              <a:solidFill>
                <a:srgbClr val="666666"/>
              </a:solidFill>
              <a:latin typeface="Lato"/>
              <a:ea typeface="Lato"/>
              <a:cs typeface="Lato"/>
              <a:sym typeface="Lato"/>
            </a:endParaRPr>
          </a:p>
          <a:p>
            <a:pPr marL="914400" marR="0" lvl="1" indent="-514350" algn="l" rtl="0">
              <a:lnSpc>
                <a:spcPct val="90000"/>
              </a:lnSpc>
              <a:spcBef>
                <a:spcPts val="500"/>
              </a:spcBef>
              <a:spcAft>
                <a:spcPts val="0"/>
              </a:spcAft>
              <a:buClr>
                <a:srgbClr val="1A9988"/>
              </a:buClr>
              <a:buSzPts val="2500"/>
              <a:buFont typeface="Lato"/>
              <a:buChar char="•"/>
            </a:pPr>
            <a:r>
              <a:rPr lang="en-US" sz="2500" i="0" u="none" strike="noStrike" cap="none">
                <a:solidFill>
                  <a:srgbClr val="666666"/>
                </a:solidFill>
                <a:latin typeface="Lato"/>
                <a:ea typeface="Lato"/>
                <a:cs typeface="Lato"/>
                <a:sym typeface="Lato"/>
              </a:rPr>
              <a:t>Businesses</a:t>
            </a:r>
            <a:endParaRPr sz="2500">
              <a:solidFill>
                <a:srgbClr val="666666"/>
              </a:solidFill>
              <a:latin typeface="Lato"/>
              <a:ea typeface="Lato"/>
              <a:cs typeface="Lato"/>
              <a:sym typeface="Lato"/>
            </a:endParaRPr>
          </a:p>
          <a:p>
            <a:pPr marL="457200" marR="0" lvl="0" indent="-488950" algn="l" rtl="0">
              <a:lnSpc>
                <a:spcPct val="90000"/>
              </a:lnSpc>
              <a:spcBef>
                <a:spcPts val="1000"/>
              </a:spcBef>
              <a:spcAft>
                <a:spcPts val="0"/>
              </a:spcAft>
              <a:buClr>
                <a:schemeClr val="dk1"/>
              </a:buClr>
              <a:buSzPts val="2500"/>
              <a:buFont typeface="Lato"/>
              <a:buChar char="•"/>
            </a:pPr>
            <a:r>
              <a:rPr lang="en-US" sz="2500" i="0" u="none" strike="noStrike" cap="none">
                <a:solidFill>
                  <a:srgbClr val="666666"/>
                </a:solidFill>
                <a:latin typeface="Lato"/>
                <a:ea typeface="Lato"/>
                <a:cs typeface="Lato"/>
                <a:sym typeface="Lato"/>
              </a:rPr>
              <a:t>Great for: </a:t>
            </a:r>
            <a:endParaRPr sz="2500">
              <a:solidFill>
                <a:srgbClr val="666666"/>
              </a:solidFill>
              <a:latin typeface="Lato"/>
              <a:ea typeface="Lato"/>
              <a:cs typeface="Lato"/>
              <a:sym typeface="Lato"/>
            </a:endParaRPr>
          </a:p>
          <a:p>
            <a:pPr marL="914400" marR="0" lvl="1" indent="-514350" algn="l" rtl="0">
              <a:lnSpc>
                <a:spcPct val="90000"/>
              </a:lnSpc>
              <a:spcBef>
                <a:spcPts val="500"/>
              </a:spcBef>
              <a:spcAft>
                <a:spcPts val="0"/>
              </a:spcAft>
              <a:buClr>
                <a:srgbClr val="1A9988"/>
              </a:buClr>
              <a:buSzPts val="2500"/>
              <a:buFont typeface="Lato"/>
              <a:buChar char="•"/>
            </a:pPr>
            <a:r>
              <a:rPr lang="en-US" sz="2500" i="0" u="none" strike="noStrike" cap="none">
                <a:solidFill>
                  <a:srgbClr val="666666"/>
                </a:solidFill>
                <a:latin typeface="Lato"/>
                <a:ea typeface="Lato"/>
                <a:cs typeface="Lato"/>
                <a:sym typeface="Lato"/>
              </a:rPr>
              <a:t>B2B small business engagement</a:t>
            </a:r>
            <a:endParaRPr sz="2500">
              <a:solidFill>
                <a:srgbClr val="666666"/>
              </a:solidFill>
              <a:latin typeface="Lato"/>
              <a:ea typeface="Lato"/>
              <a:cs typeface="Lato"/>
              <a:sym typeface="Lato"/>
            </a:endParaRPr>
          </a:p>
          <a:p>
            <a:pPr marL="914400" marR="0" lvl="1" indent="-514350" algn="l" rtl="0">
              <a:lnSpc>
                <a:spcPct val="90000"/>
              </a:lnSpc>
              <a:spcBef>
                <a:spcPts val="500"/>
              </a:spcBef>
              <a:spcAft>
                <a:spcPts val="0"/>
              </a:spcAft>
              <a:buClr>
                <a:srgbClr val="1A9988"/>
              </a:buClr>
              <a:buSzPts val="2500"/>
              <a:buFont typeface="Lato"/>
              <a:buChar char="•"/>
            </a:pPr>
            <a:r>
              <a:rPr lang="en-US" sz="2500" i="0" u="none" strike="noStrike" cap="none">
                <a:solidFill>
                  <a:srgbClr val="666666"/>
                </a:solidFill>
                <a:latin typeface="Lato"/>
                <a:ea typeface="Lato"/>
                <a:cs typeface="Lato"/>
                <a:sym typeface="Lato"/>
              </a:rPr>
              <a:t>Recruiting employees</a:t>
            </a:r>
            <a:endParaRPr sz="2500">
              <a:solidFill>
                <a:srgbClr val="666666"/>
              </a:solidFill>
              <a:latin typeface="Lato"/>
              <a:ea typeface="Lato"/>
              <a:cs typeface="Lato"/>
              <a:sym typeface="Lato"/>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55" name="Google Shape;155;p7"/>
          <p:cNvSpPr txBox="1">
            <a:spLocks noGrp="1"/>
          </p:cNvSpPr>
          <p:nvPr>
            <p:ph type="title"/>
          </p:nvPr>
        </p:nvSpPr>
        <p:spPr>
          <a:xfrm>
            <a:off x="1790700" y="42421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LinkedIn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be07971ff9_1_445"/>
          <p:cNvSpPr txBox="1">
            <a:spLocks noGrp="1"/>
          </p:cNvSpPr>
          <p:nvPr>
            <p:ph type="title"/>
          </p:nvPr>
        </p:nvSpPr>
        <p:spPr>
          <a:xfrm>
            <a:off x="838200" y="113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Example of How to Utilize Facebook </a:t>
            </a:r>
            <a:endParaRPr/>
          </a:p>
        </p:txBody>
      </p:sp>
      <p:pic>
        <p:nvPicPr>
          <p:cNvPr id="162" name="Google Shape;162;gbe07971ff9_1_445"/>
          <p:cNvPicPr preferRelativeResize="0"/>
          <p:nvPr/>
        </p:nvPicPr>
        <p:blipFill>
          <a:blip r:embed="rId3">
            <a:alphaModFix/>
          </a:blip>
          <a:stretch>
            <a:fillRect/>
          </a:stretch>
        </p:blipFill>
        <p:spPr>
          <a:xfrm>
            <a:off x="952050" y="1264313"/>
            <a:ext cx="5047599" cy="5473827"/>
          </a:xfrm>
          <a:prstGeom prst="rect">
            <a:avLst/>
          </a:prstGeom>
          <a:noFill/>
          <a:ln>
            <a:noFill/>
          </a:ln>
        </p:spPr>
      </p:pic>
      <p:pic>
        <p:nvPicPr>
          <p:cNvPr id="163" name="Google Shape;163;gbe07971ff9_1_445"/>
          <p:cNvPicPr preferRelativeResize="0"/>
          <p:nvPr/>
        </p:nvPicPr>
        <p:blipFill>
          <a:blip r:embed="rId4">
            <a:alphaModFix/>
          </a:blip>
          <a:stretch>
            <a:fillRect/>
          </a:stretch>
        </p:blipFill>
        <p:spPr>
          <a:xfrm>
            <a:off x="6235450" y="1264325"/>
            <a:ext cx="3394375" cy="4693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bd8bb57b95_0_1"/>
          <p:cNvPicPr preferRelativeResize="0"/>
          <p:nvPr/>
        </p:nvPicPr>
        <p:blipFill>
          <a:blip r:embed="rId3">
            <a:alphaModFix/>
          </a:blip>
          <a:stretch>
            <a:fillRect/>
          </a:stretch>
        </p:blipFill>
        <p:spPr>
          <a:xfrm>
            <a:off x="152400" y="152400"/>
            <a:ext cx="11887200" cy="6050915"/>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2492</Words>
  <Application>Microsoft Office PowerPoint</Application>
  <PresentationFormat>Widescreen</PresentationFormat>
  <Paragraphs>271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Raleway</vt:lpstr>
      <vt:lpstr>Calibri</vt:lpstr>
      <vt:lpstr>Century Gothic</vt:lpstr>
      <vt:lpstr>Arial</vt:lpstr>
      <vt:lpstr>Lato</vt:lpstr>
      <vt:lpstr>Streamline</vt:lpstr>
      <vt:lpstr>Utilizing Social Media for your Business </vt:lpstr>
      <vt:lpstr>Why? </vt:lpstr>
      <vt:lpstr>Introduction to</vt:lpstr>
      <vt:lpstr>Facebook</vt:lpstr>
      <vt:lpstr>Instagram</vt:lpstr>
      <vt:lpstr>Twitter</vt:lpstr>
      <vt:lpstr>LinkedIn</vt:lpstr>
      <vt:lpstr>Example of How to Utilize Facebook </vt:lpstr>
      <vt:lpstr>PowerPoint Presentation</vt:lpstr>
      <vt:lpstr>PowerPoint Presentation</vt:lpstr>
      <vt:lpstr>PowerPoint Presentation</vt:lpstr>
      <vt:lpstr>PowerPoint Presentation</vt:lpstr>
      <vt:lpstr>PowerPoint Presentation</vt:lpstr>
      <vt:lpstr>How to Boost a Post on Facebook </vt:lpstr>
      <vt:lpstr>Example of How to Utilize Instagram </vt:lpstr>
      <vt:lpstr>PowerPoint Presentation</vt:lpstr>
      <vt:lpstr>How to Boost a Post on Instagram </vt:lpstr>
      <vt:lpstr>General Tips:</vt:lpstr>
      <vt:lpstr>General Tips:</vt:lpstr>
      <vt:lpstr>General Tips:</vt:lpstr>
      <vt:lpstr>General Tips:</vt:lpstr>
      <vt:lpstr>General Tips:</vt:lpstr>
      <vt:lpstr>General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Social Media for your Business</dc:title>
  <dc:creator>Heather Asiala</dc:creator>
  <cp:lastModifiedBy>Michael Morris</cp:lastModifiedBy>
  <cp:revision>2</cp:revision>
  <cp:lastPrinted>2021-02-19T22:39:44Z</cp:lastPrinted>
  <dcterms:created xsi:type="dcterms:W3CDTF">2020-02-20T14:20:56Z</dcterms:created>
  <dcterms:modified xsi:type="dcterms:W3CDTF">2021-02-19T23:42:28Z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2724031</vt:lpwstr>
  </property>
  <property fmtid="{D5CDD505-2E9C-101B-9397-08002B2CF9AE}" name="NXPowerLiteSettings" pid="3">
    <vt:lpwstr>F7000400038000</vt:lpwstr>
  </property>
  <property fmtid="{D5CDD505-2E9C-101B-9397-08002B2CF9AE}" name="NXPowerLiteVersion" pid="4">
    <vt:lpwstr>S10.9.4</vt:lpwstr>
  </property>
</Properties>
</file>