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0"/>
  </p:notesMasterIdLst>
  <p:sldIdLst>
    <p:sldId id="294" r:id="rId2"/>
    <p:sldId id="293" r:id="rId3"/>
    <p:sldId id="258" r:id="rId4"/>
    <p:sldId id="277" r:id="rId5"/>
    <p:sldId id="279" r:id="rId6"/>
    <p:sldId id="278" r:id="rId7"/>
    <p:sldId id="292" r:id="rId8"/>
    <p:sldId id="290" r:id="rId9"/>
    <p:sldId id="289" r:id="rId10"/>
    <p:sldId id="283" r:id="rId11"/>
    <p:sldId id="285" r:id="rId12"/>
    <p:sldId id="288" r:id="rId13"/>
    <p:sldId id="284" r:id="rId14"/>
    <p:sldId id="291" r:id="rId15"/>
    <p:sldId id="286" r:id="rId16"/>
    <p:sldId id="281" r:id="rId17"/>
    <p:sldId id="287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659"/>
    <a:srgbClr val="F14E22"/>
    <a:srgbClr val="528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47714-0589-48B4-AC02-615B2551260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1DDCF-4C7F-44E3-BC44-3C8CC5E9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9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DDCF-4C7F-44E3-BC44-3C8CC5E998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-heaven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3015" y="941917"/>
            <a:ext cx="11395075" cy="24384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80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92116" indent="0">
              <a:buNone/>
              <a:defRPr>
                <a:latin typeface="Century Gothic" panose="020B0502020202020204" pitchFamily="34" charset="0"/>
              </a:defRPr>
            </a:lvl2pPr>
          </a:lstStyle>
          <a:p>
            <a:pPr lvl="0"/>
            <a:r>
              <a:rPr lang="en-US" dirty="0"/>
              <a:t>Course Title</a:t>
            </a:r>
          </a:p>
        </p:txBody>
      </p:sp>
      <p:cxnSp>
        <p:nvCxnSpPr>
          <p:cNvPr id="10" name="Straight Connector 5"/>
          <p:cNvCxnSpPr>
            <a:cxnSpLocks noChangeShapeType="1"/>
          </p:cNvCxnSpPr>
          <p:nvPr/>
        </p:nvCxnSpPr>
        <p:spPr bwMode="auto">
          <a:xfrm flipV="1">
            <a:off x="365143" y="2806460"/>
            <a:ext cx="10883703" cy="23005"/>
          </a:xfrm>
          <a:prstGeom prst="line">
            <a:avLst/>
          </a:prstGeom>
          <a:noFill/>
          <a:ln w="19050" algn="ctr">
            <a:solidFill>
              <a:srgbClr val="F14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AutoShape 2"/>
          <p:cNvSpPr>
            <a:spLocks/>
          </p:cNvSpPr>
          <p:nvPr/>
        </p:nvSpPr>
        <p:spPr bwMode="auto">
          <a:xfrm>
            <a:off x="3962400" y="5715000"/>
            <a:ext cx="6461229" cy="52680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121920" tIns="0" rIns="121920" bIns="0" anchor="ctr"/>
          <a:lstStyle/>
          <a:p>
            <a:pPr algn="l" eaLnBrk="1" hangingPunct="1">
              <a:spcBef>
                <a:spcPts val="151"/>
              </a:spcBef>
              <a:defRPr/>
            </a:pPr>
            <a:r>
              <a:rPr lang="en-US" sz="2667" b="0" baseline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" charset="0"/>
              </a:rPr>
              <a:t>Dr. Michael H. Morris</a:t>
            </a:r>
          </a:p>
          <a:p>
            <a:pPr algn="l" eaLnBrk="1" hangingPunct="1">
              <a:spcBef>
                <a:spcPts val="151"/>
              </a:spcBef>
              <a:defRPr/>
            </a:pPr>
            <a:r>
              <a:rPr lang="en-US" sz="1800" b="0" baseline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" charset="0"/>
              </a:rPr>
              <a:t>James W. Walter Eminent Scholar Chair </a:t>
            </a:r>
          </a:p>
          <a:p>
            <a:pPr algn="l" eaLnBrk="1" hangingPunct="1">
              <a:spcBef>
                <a:spcPts val="151"/>
              </a:spcBef>
              <a:defRPr/>
            </a:pPr>
            <a:r>
              <a:rPr lang="en-US" sz="1800" b="0" baseline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" charset="0"/>
              </a:rPr>
              <a:t>in Entrepreneurship</a:t>
            </a:r>
          </a:p>
          <a:p>
            <a:pPr algn="l" eaLnBrk="1" hangingPunct="1">
              <a:spcBef>
                <a:spcPts val="151"/>
              </a:spcBef>
              <a:defRPr/>
            </a:pPr>
            <a:endParaRPr lang="en-US" sz="2667" b="0" baseline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" charset="0"/>
            </a:endParaRPr>
          </a:p>
          <a:p>
            <a:pPr algn="l" eaLnBrk="1" hangingPunct="1">
              <a:spcBef>
                <a:spcPts val="151"/>
              </a:spcBef>
              <a:defRPr/>
            </a:pPr>
            <a:endParaRPr lang="en-US" sz="2667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5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092201"/>
            <a:ext cx="11348720" cy="4741441"/>
          </a:xfrm>
          <a:prstGeom prst="rect">
            <a:avLst/>
          </a:prstGeom>
        </p:spPr>
        <p:txBody>
          <a:bodyPr/>
          <a:lstStyle>
            <a:lvl1pPr marL="340775" indent="-340775">
              <a:spcAft>
                <a:spcPts val="800"/>
              </a:spcAft>
              <a:buClr>
                <a:srgbClr val="F14E22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90016" indent="-311143">
              <a:spcAft>
                <a:spcPts val="800"/>
              </a:spcAft>
              <a:buClr>
                <a:srgbClr val="F14E22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068891" indent="-378875">
              <a:spcAft>
                <a:spcPts val="800"/>
              </a:spcAft>
              <a:buClr>
                <a:srgbClr val="F14E22"/>
              </a:buClr>
              <a:buSzPct val="85000"/>
              <a:buFont typeface="Verdana" panose="020B0604030504040204" pitchFamily="34" charset="0"/>
              <a:buChar char="–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F14E22"/>
              </a:buClr>
              <a:buSzPct val="85000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F14E22"/>
              </a:buClr>
              <a:buSzPct val="85000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73660"/>
            <a:ext cx="11348720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 sz="4800" b="1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4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/>
          </p:cNvSpPr>
          <p:nvPr/>
        </p:nvSpPr>
        <p:spPr bwMode="auto">
          <a:xfrm>
            <a:off x="711200" y="1752600"/>
            <a:ext cx="3879851" cy="626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eaLnBrk="1" hangingPunct="1">
              <a:defRPr/>
            </a:pPr>
            <a:r>
              <a:rPr lang="en-US" sz="3600" kern="0" spc="15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" charset="0"/>
              </a:rPr>
              <a:t>End of Lecture</a:t>
            </a:r>
            <a:endParaRPr lang="en-US" sz="2667" kern="0" spc="15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>
            <a:off x="698501" y="2362200"/>
            <a:ext cx="10045700" cy="16933"/>
          </a:xfrm>
          <a:prstGeom prst="line">
            <a:avLst/>
          </a:prstGeom>
          <a:noFill/>
          <a:ln w="19050" algn="ctr">
            <a:solidFill>
              <a:srgbClr val="F14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8179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1626"/>
            <a:ext cx="109728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1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20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3833" y="6055386"/>
            <a:ext cx="12192000" cy="826089"/>
            <a:chOff x="406400" y="16841871"/>
            <a:chExt cx="24384000" cy="1434125"/>
          </a:xfrm>
        </p:grpSpPr>
        <p:sp>
          <p:nvSpPr>
            <p:cNvPr id="1031" name="AutoShape 3"/>
            <p:cNvSpPr>
              <a:spLocks/>
            </p:cNvSpPr>
            <p:nvPr/>
          </p:nvSpPr>
          <p:spPr bwMode="auto">
            <a:xfrm>
              <a:off x="406400" y="16904396"/>
              <a:ext cx="24384000" cy="13716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en-US" sz="3200"/>
            </a:p>
          </p:txBody>
        </p:sp>
        <p:sp>
          <p:nvSpPr>
            <p:cNvPr id="1032" name="AutoShape 3"/>
            <p:cNvSpPr>
              <a:spLocks/>
            </p:cNvSpPr>
            <p:nvPr/>
          </p:nvSpPr>
          <p:spPr bwMode="auto">
            <a:xfrm>
              <a:off x="406400" y="16841871"/>
              <a:ext cx="24384000" cy="76201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4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23258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67">
          <a:solidFill>
            <a:schemeClr val="bg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67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67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67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67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0775" indent="-340775" algn="l" rtl="0" eaLnBrk="1" fontAlgn="base" hangingPunct="1">
        <a:spcBef>
          <a:spcPct val="0"/>
        </a:spcBef>
        <a:spcAft>
          <a:spcPct val="0"/>
        </a:spcAft>
        <a:buClr>
          <a:srgbClr val="164F86"/>
        </a:buClr>
        <a:buFont typeface="Wingdings" panose="05000000000000000000" pitchFamily="2" charset="2"/>
        <a:buChar char="n"/>
        <a:tabLst>
          <a:tab pos="690016" algn="l"/>
          <a:tab pos="1485863" algn="l"/>
          <a:tab pos="3998284" algn="l"/>
        </a:tabLst>
        <a:defRPr sz="3867">
          <a:solidFill>
            <a:srgbClr val="164F86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855112" indent="-162980" algn="l" rtl="0" eaLnBrk="1" fontAlgn="base" hangingPunct="1">
        <a:spcBef>
          <a:spcPct val="0"/>
        </a:spcBef>
        <a:spcAft>
          <a:spcPct val="0"/>
        </a:spcAft>
        <a:buClr>
          <a:srgbClr val="164F86"/>
        </a:buClr>
        <a:buFont typeface="Wingdings" panose="05000000000000000000" pitchFamily="2" charset="2"/>
        <a:buChar char="l"/>
        <a:tabLst>
          <a:tab pos="690016" algn="l"/>
          <a:tab pos="1485863" algn="l"/>
          <a:tab pos="3998284" algn="l"/>
        </a:tabLst>
        <a:defRPr sz="3867">
          <a:solidFill>
            <a:srgbClr val="164F86"/>
          </a:solidFill>
          <a:latin typeface="+mn-lt"/>
          <a:ea typeface="ＭＳ Ｐゴシック" panose="020B0600070205080204" pitchFamily="34" charset="-128"/>
        </a:defRPr>
      </a:lvl2pPr>
      <a:lvl3pPr marL="1712341" indent="-797964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anose="05040102010807070707" pitchFamily="18" charset="2"/>
        <a:buChar char=""/>
        <a:tabLst>
          <a:tab pos="690016" algn="l"/>
          <a:tab pos="1485863" algn="l"/>
          <a:tab pos="3998284" algn="l"/>
        </a:tabLst>
        <a:defRPr sz="3867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2516654" indent="-55032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anose="05040102010807070707" pitchFamily="18" charset="2"/>
        <a:buChar char=""/>
        <a:tabLst>
          <a:tab pos="690016" algn="l"/>
          <a:tab pos="1485863" algn="l"/>
          <a:tab pos="3998284" algn="l"/>
        </a:tabLst>
        <a:defRPr sz="3867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3373882" indent="-55032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anose="05040102010807070707" pitchFamily="18" charset="2"/>
        <a:buChar char=""/>
        <a:tabLst>
          <a:tab pos="690016" algn="l"/>
          <a:tab pos="1485863" algn="l"/>
          <a:tab pos="3998284" algn="l"/>
        </a:tabLst>
        <a:defRPr sz="3867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3832035" indent="-55560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itchFamily="16" charset="2"/>
        <a:buChar char=""/>
        <a:tabLst>
          <a:tab pos="692116" algn="l"/>
          <a:tab pos="1487413" algn="l"/>
          <a:tab pos="4000300" algn="l"/>
        </a:tabLst>
        <a:defRPr sz="3900">
          <a:solidFill>
            <a:schemeClr val="tx1"/>
          </a:solidFill>
          <a:latin typeface="+mn-lt"/>
        </a:defRPr>
      </a:lvl6pPr>
      <a:lvl7pPr marL="4289211" indent="-55560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itchFamily="16" charset="2"/>
        <a:buChar char=""/>
        <a:tabLst>
          <a:tab pos="692116" algn="l"/>
          <a:tab pos="1487413" algn="l"/>
          <a:tab pos="4000300" algn="l"/>
        </a:tabLst>
        <a:defRPr sz="3900">
          <a:solidFill>
            <a:schemeClr val="tx1"/>
          </a:solidFill>
          <a:latin typeface="+mn-lt"/>
        </a:defRPr>
      </a:lvl7pPr>
      <a:lvl8pPr marL="4746388" indent="-55560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itchFamily="16" charset="2"/>
        <a:buChar char=""/>
        <a:tabLst>
          <a:tab pos="692116" algn="l"/>
          <a:tab pos="1487413" algn="l"/>
          <a:tab pos="4000300" algn="l"/>
        </a:tabLst>
        <a:defRPr sz="3900">
          <a:solidFill>
            <a:schemeClr val="tx1"/>
          </a:solidFill>
          <a:latin typeface="+mn-lt"/>
        </a:defRPr>
      </a:lvl8pPr>
      <a:lvl9pPr marL="5203565" indent="-55560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itchFamily="16" charset="2"/>
        <a:buChar char=""/>
        <a:tabLst>
          <a:tab pos="692116" algn="l"/>
          <a:tab pos="1487413" algn="l"/>
          <a:tab pos="4000300" algn="l"/>
        </a:tabLst>
        <a:defRPr sz="3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1307" y="3870030"/>
            <a:ext cx="11348720" cy="1394691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Michael H. </a:t>
            </a:r>
            <a:r>
              <a:rPr lang="en-US" sz="2400" b="1" i="1">
                <a:solidFill>
                  <a:srgbClr val="FF0000"/>
                </a:solidFill>
              </a:rPr>
              <a:t>Morris</a:t>
            </a:r>
          </a:p>
          <a:p>
            <a:pPr marL="0" indent="0">
              <a:buNone/>
            </a:pPr>
            <a:r>
              <a:rPr lang="en-US" sz="2400" b="1" i="1">
                <a:solidFill>
                  <a:srgbClr val="FF0000"/>
                </a:solidFill>
              </a:rPr>
              <a:t>Keough</a:t>
            </a:r>
            <a:r>
              <a:rPr lang="en-US" sz="2400" b="1" i="1" dirty="0">
                <a:solidFill>
                  <a:srgbClr val="FF0000"/>
                </a:solidFill>
              </a:rPr>
              <a:t> School of Global Affairs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University of Notre Dame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Dr. Michael Morris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782" y="1523762"/>
            <a:ext cx="11790218" cy="762000"/>
          </a:xfrm>
        </p:spPr>
        <p:txBody>
          <a:bodyPr/>
          <a:lstStyle/>
          <a:p>
            <a:r>
              <a:rPr lang="en-US" sz="5400" dirty="0"/>
              <a:t>Social Media and Marketing</a:t>
            </a:r>
          </a:p>
        </p:txBody>
      </p:sp>
    </p:spTree>
    <p:extLst>
      <p:ext uri="{BB962C8B-B14F-4D97-AF65-F5344CB8AC3E}">
        <p14:creationId xmlns:p14="http://schemas.microsoft.com/office/powerpoint/2010/main" val="316176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Pick a theme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Pick a channel (e.g. Twitter, Facebook) based on your objectives </a:t>
            </a:r>
            <a:r>
              <a:rPr lang="en-US" sz="1600" i="1" dirty="0"/>
              <a:t>(note that you can get demographics and other data on each channel)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Determine who you are trying to reach with this channel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Determine </a:t>
            </a:r>
            <a:r>
              <a:rPr lang="en-US" sz="2000"/>
              <a:t>communication objectives --- behavior </a:t>
            </a:r>
            <a:r>
              <a:rPr lang="en-US" sz="2000" dirty="0"/>
              <a:t>you are trying to stimulate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Determine when you want to reach them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Determine type of content (text, video, graphics)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Determine structure of a post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Determine tone (funny, informative, playful, sarcastic, etc.)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Determine schedule of posts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Determine performance metrics</a:t>
            </a:r>
          </a:p>
          <a:p>
            <a:endParaRPr lang="en-US" sz="700" dirty="0"/>
          </a:p>
          <a:p>
            <a:pPr marL="0" indent="0">
              <a:buNone/>
            </a:pPr>
            <a:r>
              <a:rPr lang="en-US" sz="2400" dirty="0"/>
              <a:t>	  </a:t>
            </a:r>
            <a:r>
              <a:rPr lang="en-US" sz="2400" i="1" dirty="0">
                <a:solidFill>
                  <a:srgbClr val="F14E22"/>
                </a:solidFill>
              </a:rPr>
              <a:t>Note:  you need distinct approaches to each SM channel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SM channel plans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73368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8800" y="1092201"/>
            <a:ext cx="10659533" cy="4741441"/>
          </a:xfrm>
        </p:spPr>
        <p:txBody>
          <a:bodyPr/>
          <a:lstStyle/>
          <a:p>
            <a:r>
              <a:rPr lang="en-US" sz="1800" dirty="0"/>
              <a:t>You drive traffic by using keywords in your profile, adding posts related to your product that people are most likely to search for</a:t>
            </a:r>
          </a:p>
          <a:p>
            <a:r>
              <a:rPr lang="en-US" sz="1800" dirty="0"/>
              <a:t>Emphasize what you have done, not just who you are</a:t>
            </a:r>
          </a:p>
          <a:p>
            <a:r>
              <a:rPr lang="en-US" sz="1800" dirty="0"/>
              <a:t>Give your company a personality</a:t>
            </a:r>
          </a:p>
          <a:p>
            <a:r>
              <a:rPr lang="en-US" sz="1800" dirty="0"/>
              <a:t>Use images and videos --- they generate more likes, shares and comments</a:t>
            </a:r>
          </a:p>
          <a:p>
            <a:r>
              <a:rPr lang="en-US" sz="1800" dirty="0"/>
              <a:t>Convey content through infographics</a:t>
            </a:r>
          </a:p>
          <a:p>
            <a:r>
              <a:rPr lang="en-US" sz="1800" dirty="0"/>
              <a:t>Post links to your Facebook page on other social media (Twitter, </a:t>
            </a:r>
            <a:r>
              <a:rPr lang="en-US" sz="1800" dirty="0" err="1"/>
              <a:t>Whatsapp</a:t>
            </a:r>
            <a:r>
              <a:rPr lang="en-US" sz="1800" dirty="0"/>
              <a:t>, etc.)</a:t>
            </a:r>
          </a:p>
          <a:p>
            <a:r>
              <a:rPr lang="en-US" sz="1800" dirty="0"/>
              <a:t>Create posts to your page </a:t>
            </a:r>
            <a:r>
              <a:rPr lang="en-US" sz="1800" dirty="0">
                <a:solidFill>
                  <a:srgbClr val="F14E22"/>
                </a:solidFill>
              </a:rPr>
              <a:t>frequently </a:t>
            </a:r>
            <a:r>
              <a:rPr lang="en-US" sz="1800" dirty="0"/>
              <a:t>(post more &amp; get more metrics on what works)</a:t>
            </a:r>
          </a:p>
          <a:p>
            <a:r>
              <a:rPr lang="en-US" sz="1800" dirty="0"/>
              <a:t>Be aware of optimal times for posting to different SM channels (e.g., Facebook is 1-4 pm while Pinterest is 8-11 pm)</a:t>
            </a:r>
          </a:p>
          <a:p>
            <a:r>
              <a:rPr lang="en-US" sz="1800" dirty="0"/>
              <a:t>Have a strategy for the mix of links, photos, videos, quotes, content updates and </a:t>
            </a:r>
            <a:r>
              <a:rPr lang="en-US" sz="1800" dirty="0" err="1"/>
              <a:t>reshares</a:t>
            </a:r>
            <a:r>
              <a:rPr lang="en-US" sz="1800" dirty="0"/>
              <a:t> you are posting</a:t>
            </a:r>
          </a:p>
          <a:p>
            <a:r>
              <a:rPr lang="en-US" sz="1800" dirty="0"/>
              <a:t>Connect your business page to your personal page profile</a:t>
            </a:r>
          </a:p>
          <a:p>
            <a:endParaRPr lang="en-US" sz="1800" dirty="0"/>
          </a:p>
          <a:p>
            <a:pPr marL="457200" indent="-457200">
              <a:buFont typeface="+mj-lt"/>
              <a:buAutoNum type="romanLcPeriod"/>
            </a:pPr>
            <a:endParaRPr lang="en-US" sz="1000" dirty="0"/>
          </a:p>
          <a:p>
            <a:pPr marL="457200" indent="-457200">
              <a:buFont typeface="+mj-lt"/>
              <a:buAutoNum type="romanLcPeriod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Sample tips for driving traffic</a:t>
            </a:r>
          </a:p>
        </p:txBody>
      </p:sp>
    </p:spTree>
    <p:extLst>
      <p:ext uri="{BB962C8B-B14F-4D97-AF65-F5344CB8AC3E}">
        <p14:creationId xmlns:p14="http://schemas.microsoft.com/office/powerpoint/2010/main" val="47647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8800" y="1024465"/>
            <a:ext cx="11348720" cy="4741441"/>
          </a:xfrm>
        </p:spPr>
        <p:txBody>
          <a:bodyPr/>
          <a:lstStyle/>
          <a:p>
            <a:r>
              <a:rPr lang="en-US" sz="1800" dirty="0"/>
              <a:t>Link your Facebook page to a blog or YouTube channel that you create</a:t>
            </a:r>
            <a:endParaRPr lang="en-US" sz="2000" dirty="0"/>
          </a:p>
          <a:p>
            <a:r>
              <a:rPr lang="en-US" sz="1800" dirty="0"/>
              <a:t>Interact with followers  --- respond on timely basis</a:t>
            </a:r>
          </a:p>
          <a:p>
            <a:r>
              <a:rPr lang="en-US" sz="1800" dirty="0"/>
              <a:t>Be personal and personable in posts</a:t>
            </a:r>
          </a:p>
          <a:p>
            <a:r>
              <a:rPr lang="en-US" sz="1800" dirty="0"/>
              <a:t>Avoid buzzwords</a:t>
            </a:r>
          </a:p>
          <a:p>
            <a:r>
              <a:rPr lang="en-US" sz="1800" dirty="0"/>
              <a:t>Provide an interesting number (fact)</a:t>
            </a:r>
          </a:p>
          <a:p>
            <a:r>
              <a:rPr lang="en-US" sz="1800" dirty="0"/>
              <a:t>Place partial content that teases or intrigues on one platform (e.g., Instagram) where person must link to your Facebook page to get the rest of the story</a:t>
            </a:r>
          </a:p>
          <a:p>
            <a:r>
              <a:rPr lang="en-US" sz="1800" dirty="0"/>
              <a:t>Add your Facebook business page link to your email signature</a:t>
            </a:r>
          </a:p>
          <a:p>
            <a:r>
              <a:rPr lang="en-US" sz="1800" dirty="0"/>
              <a:t>Have people vote on things (e.g., a product name)</a:t>
            </a:r>
          </a:p>
          <a:p>
            <a:r>
              <a:rPr lang="en-US" sz="1800" dirty="0"/>
              <a:t>Getting influencers (e.g., big people in industry) to blog, tweet or otherwise post about you</a:t>
            </a:r>
          </a:p>
          <a:p>
            <a:r>
              <a:rPr lang="en-US" sz="1800" dirty="0"/>
              <a:t>Partner on SM with related product or service providers</a:t>
            </a:r>
          </a:p>
          <a:p>
            <a:r>
              <a:rPr lang="en-US" sz="1800" dirty="0"/>
              <a:t>Dedicate time ---some argue for an hour per day per SM channel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More tips for driving traffic</a:t>
            </a:r>
          </a:p>
        </p:txBody>
      </p:sp>
    </p:spTree>
    <p:extLst>
      <p:ext uri="{BB962C8B-B14F-4D97-AF65-F5344CB8AC3E}">
        <p14:creationId xmlns:p14="http://schemas.microsoft.com/office/powerpoint/2010/main" val="343201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Through social media, crowds now exist around virtually any topic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i="1" dirty="0"/>
              <a:t>	</a:t>
            </a:r>
            <a:r>
              <a:rPr lang="en-US" sz="2000" i="1" dirty="0">
                <a:solidFill>
                  <a:srgbClr val="F14E22"/>
                </a:solidFill>
              </a:rPr>
              <a:t>(extreme sports, salsa dancing, investment strategies for 20-somethings, 	microbrews, local pizza lovers, the radical left, new art forms, water diets, etc., 	etc., etc.) </a:t>
            </a:r>
          </a:p>
          <a:p>
            <a:endParaRPr lang="en-US" sz="2000" i="1" dirty="0"/>
          </a:p>
          <a:p>
            <a:r>
              <a:rPr lang="en-US" sz="2400" dirty="0"/>
              <a:t>You can immerse yourself into such networks or movements---sending posts to groups, reposting </a:t>
            </a:r>
            <a:r>
              <a:rPr lang="en-US" sz="2400"/>
              <a:t>their stuff, engaging </a:t>
            </a:r>
            <a:r>
              <a:rPr lang="en-US" sz="2400" dirty="0"/>
              <a:t>with members</a:t>
            </a:r>
          </a:p>
          <a:p>
            <a:endParaRPr lang="en-US" sz="2400" dirty="0"/>
          </a:p>
          <a:p>
            <a:r>
              <a:rPr lang="en-US" sz="2400" dirty="0"/>
              <a:t>Phlex example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Social media and crowds</a:t>
            </a:r>
          </a:p>
        </p:txBody>
      </p:sp>
    </p:spTree>
    <p:extLst>
      <p:ext uri="{BB962C8B-B14F-4D97-AF65-F5344CB8AC3E}">
        <p14:creationId xmlns:p14="http://schemas.microsoft.com/office/powerpoint/2010/main" val="220792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Very popular if substance-rich, informative, factual, enjoyable (not selling)</a:t>
            </a:r>
          </a:p>
          <a:p>
            <a:endParaRPr lang="en-US" sz="1400" dirty="0"/>
          </a:p>
          <a:p>
            <a:r>
              <a:rPr lang="en-US" sz="2000" dirty="0"/>
              <a:t>A luggage retailer might create a blog on how to pack and the kind of bag to use for various kinds of trips</a:t>
            </a:r>
          </a:p>
          <a:p>
            <a:endParaRPr lang="en-US" sz="1400" dirty="0"/>
          </a:p>
          <a:p>
            <a:r>
              <a:rPr lang="en-US" sz="2000" dirty="0"/>
              <a:t>Google will index blogs and those become pages that show up when people search in the future</a:t>
            </a:r>
          </a:p>
          <a:p>
            <a:endParaRPr lang="en-US" sz="1400" dirty="0"/>
          </a:p>
          <a:p>
            <a:r>
              <a:rPr lang="en-US" sz="2000" dirty="0"/>
              <a:t>Tie blog to your Facebook page and website</a:t>
            </a:r>
          </a:p>
          <a:p>
            <a:endParaRPr lang="en-US" sz="1400" dirty="0"/>
          </a:p>
          <a:p>
            <a:r>
              <a:rPr lang="en-US" sz="2000" dirty="0"/>
              <a:t>Get prominent people to guest blog for you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Using blogs</a:t>
            </a:r>
          </a:p>
        </p:txBody>
      </p:sp>
    </p:spTree>
    <p:extLst>
      <p:ext uri="{BB962C8B-B14F-4D97-AF65-F5344CB8AC3E}">
        <p14:creationId xmlns:p14="http://schemas.microsoft.com/office/powerpoint/2010/main" val="7469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Pick a post on your Facebook page you want to boost</a:t>
            </a:r>
          </a:p>
          <a:p>
            <a:r>
              <a:rPr lang="en-US" sz="2400" dirty="0"/>
              <a:t>Click ‘boost post’ on your Facebook page (so it is super easy)</a:t>
            </a:r>
          </a:p>
          <a:p>
            <a:r>
              <a:rPr lang="en-US" sz="2400" dirty="0"/>
              <a:t>Select an audience you want to target </a:t>
            </a:r>
            <a:r>
              <a:rPr lang="en-US" sz="2000" i="1" dirty="0"/>
              <a:t>(this is key, as you are likely to reach a lot of people you do not really want)</a:t>
            </a:r>
          </a:p>
          <a:p>
            <a:r>
              <a:rPr lang="en-US" sz="2400" dirty="0"/>
              <a:t>Choose a budget and campaign duration</a:t>
            </a:r>
          </a:p>
          <a:p>
            <a:r>
              <a:rPr lang="en-US" sz="2400" dirty="0"/>
              <a:t>Boost when (days and times) the people you are targeting are online/active</a:t>
            </a:r>
          </a:p>
          <a:p>
            <a:r>
              <a:rPr lang="en-US" sz="2400" dirty="0"/>
              <a:t>Boost posts that have high quality images or videos</a:t>
            </a:r>
          </a:p>
          <a:p>
            <a:r>
              <a:rPr lang="en-US" sz="2400" dirty="0"/>
              <a:t>Be careful on what you are spending, as Facebook ads may cost more, but tend to be much more effective, with many more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Boosting a post </a:t>
            </a:r>
            <a:r>
              <a:rPr lang="en-US" sz="2800" i="1" dirty="0"/>
              <a:t>(for a fee)</a:t>
            </a:r>
          </a:p>
        </p:txBody>
      </p:sp>
    </p:spTree>
    <p:extLst>
      <p:ext uri="{BB962C8B-B14F-4D97-AF65-F5344CB8AC3E}">
        <p14:creationId xmlns:p14="http://schemas.microsoft.com/office/powerpoint/2010/main" val="322021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click through rates, bounce rate (people leave your site after only viewing 1 page), time on site</a:t>
            </a:r>
          </a:p>
          <a:p>
            <a:endParaRPr lang="en-US" sz="2400" dirty="0"/>
          </a:p>
          <a:p>
            <a:r>
              <a:rPr lang="en-US" sz="2400" dirty="0"/>
              <a:t>leads generated, web referrals (visitors to your site from direct links on other sites), and conversion rate</a:t>
            </a:r>
            <a:endParaRPr lang="en-US" dirty="0"/>
          </a:p>
          <a:p>
            <a:endParaRPr lang="en-US" dirty="0"/>
          </a:p>
          <a:p>
            <a:r>
              <a:rPr lang="en-US" sz="2400" dirty="0"/>
              <a:t>share of traffic driven to your website by social media (vs. search or ads), social share of voice (% of mentions within the industry are about your brand vs. % about the competition)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Setting objectives based on metrics</a:t>
            </a:r>
          </a:p>
        </p:txBody>
      </p:sp>
    </p:spTree>
    <p:extLst>
      <p:ext uri="{BB962C8B-B14F-4D97-AF65-F5344CB8AC3E}">
        <p14:creationId xmlns:p14="http://schemas.microsoft.com/office/powerpoint/2010/main" val="281372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8800" y="914398"/>
            <a:ext cx="11348720" cy="4995332"/>
          </a:xfrm>
        </p:spPr>
        <p:txBody>
          <a:bodyPr/>
          <a:lstStyle/>
          <a:p>
            <a:r>
              <a:rPr lang="en-US" sz="2400" dirty="0"/>
              <a:t>Spend time assessing the different demographics (and interests and related descriptors) as they relate to who: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800" dirty="0">
                <a:solidFill>
                  <a:srgbClr val="F14E22"/>
                </a:solidFill>
              </a:rPr>
              <a:t>-</a:t>
            </a:r>
            <a:r>
              <a:rPr lang="en-US" sz="1800" dirty="0"/>
              <a:t>   visits your page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F14E22"/>
                </a:solidFill>
              </a:rPr>
              <a:t>-</a:t>
            </a:r>
            <a:r>
              <a:rPr lang="en-US" sz="1800" dirty="0"/>
              <a:t>   likes your page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F14E22"/>
                </a:solidFill>
              </a:rPr>
              <a:t>-</a:t>
            </a:r>
            <a:r>
              <a:rPr lang="en-US" sz="1800" dirty="0"/>
              <a:t>   likes a post</a:t>
            </a:r>
          </a:p>
          <a:p>
            <a:pPr marL="1013866" lvl="2" indent="-285750">
              <a:buFontTx/>
              <a:buChar char="-"/>
            </a:pPr>
            <a:r>
              <a:rPr lang="en-US" sz="1800" dirty="0"/>
              <a:t>refers you to others </a:t>
            </a:r>
          </a:p>
          <a:p>
            <a:pPr marL="1013866" lvl="2" indent="-285750">
              <a:buFontTx/>
              <a:buChar char="-"/>
            </a:pPr>
            <a:r>
              <a:rPr lang="en-US" sz="1800" dirty="0"/>
              <a:t>calls you based on your </a:t>
            </a:r>
            <a:r>
              <a:rPr lang="en-US" sz="1800" dirty="0" err="1"/>
              <a:t>facebook</a:t>
            </a:r>
            <a:r>
              <a:rPr lang="en-US" sz="1800" dirty="0"/>
              <a:t> page</a:t>
            </a:r>
          </a:p>
          <a:p>
            <a:pPr marL="1013866" lvl="2" indent="-285750">
              <a:buFontTx/>
              <a:buChar char="-"/>
            </a:pPr>
            <a:r>
              <a:rPr lang="en-US" sz="1800" dirty="0"/>
              <a:t>clicks through to your website</a:t>
            </a:r>
          </a:p>
          <a:p>
            <a:pPr marL="1013866" lvl="2" indent="-285750">
              <a:buFontTx/>
              <a:buChar char="-"/>
            </a:pPr>
            <a:r>
              <a:rPr lang="en-US" sz="1800" dirty="0"/>
              <a:t>visits multiple pages on your website</a:t>
            </a:r>
          </a:p>
          <a:p>
            <a:pPr marL="1013866" lvl="2" indent="-285750">
              <a:buFontTx/>
              <a:buChar char="-"/>
            </a:pPr>
            <a:r>
              <a:rPr lang="en-US" sz="1800" dirty="0"/>
              <a:t>visits your website multiple times</a:t>
            </a:r>
          </a:p>
          <a:p>
            <a:pPr marL="1013866" lvl="2" indent="-285750">
              <a:buFontTx/>
              <a:buChar char="-"/>
            </a:pPr>
            <a:r>
              <a:rPr lang="en-US" sz="1800" dirty="0"/>
              <a:t>buys from you</a:t>
            </a:r>
          </a:p>
          <a:p>
            <a:pPr marL="1013866" lvl="2" indent="-285750">
              <a:buFontTx/>
              <a:buChar char="-"/>
            </a:pPr>
            <a:r>
              <a:rPr lang="en-US" sz="1800" dirty="0"/>
              <a:t>makes repeat purchases</a:t>
            </a:r>
          </a:p>
          <a:p>
            <a:pPr marL="398463" lvl="2" indent="-398463">
              <a:buFont typeface="Wingdings" panose="05000000000000000000" pitchFamily="2" charset="2"/>
              <a:buChar char="§"/>
              <a:tabLst>
                <a:tab pos="398463" algn="l"/>
                <a:tab pos="1484313" algn="l"/>
                <a:tab pos="3997325" algn="l"/>
              </a:tabLst>
            </a:pPr>
            <a:r>
              <a:rPr lang="en-US" sz="2400" dirty="0"/>
              <a:t>You can also get metrics on what your competitors are doing on social media</a:t>
            </a:r>
          </a:p>
          <a:p>
            <a:pPr marL="728116" lvl="2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Continually learn from the data</a:t>
            </a:r>
          </a:p>
        </p:txBody>
      </p:sp>
    </p:spTree>
    <p:extLst>
      <p:ext uri="{BB962C8B-B14F-4D97-AF65-F5344CB8AC3E}">
        <p14:creationId xmlns:p14="http://schemas.microsoft.com/office/powerpoint/2010/main" val="3201909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solidFill>
                  <a:srgbClr val="F14E22"/>
                </a:solidFill>
              </a:rPr>
              <a:t>Followerwonk</a:t>
            </a:r>
            <a:r>
              <a:rPr lang="en-US" sz="1800" dirty="0">
                <a:solidFill>
                  <a:srgbClr val="F14E22"/>
                </a:solidFill>
              </a:rPr>
              <a:t> </a:t>
            </a:r>
            <a:r>
              <a:rPr lang="en-US" sz="1800" dirty="0"/>
              <a:t>- helps examine analytics and see characteristics of your followers</a:t>
            </a:r>
          </a:p>
          <a:p>
            <a:r>
              <a:rPr lang="en-US" sz="1800" dirty="0">
                <a:solidFill>
                  <a:srgbClr val="F14E22"/>
                </a:solidFill>
              </a:rPr>
              <a:t>Hootsuite</a:t>
            </a:r>
            <a:r>
              <a:rPr lang="en-US" sz="1800" dirty="0"/>
              <a:t> – provides dashboard for managing multiple social media channels</a:t>
            </a:r>
          </a:p>
          <a:p>
            <a:r>
              <a:rPr lang="en-US" sz="1800" dirty="0">
                <a:solidFill>
                  <a:srgbClr val="F14E22"/>
                </a:solidFill>
              </a:rPr>
              <a:t>Buffer app </a:t>
            </a:r>
            <a:r>
              <a:rPr lang="en-US" sz="1800" dirty="0"/>
              <a:t>– automates your posts on a schedule</a:t>
            </a:r>
          </a:p>
          <a:p>
            <a:r>
              <a:rPr lang="en-US" sz="1800" dirty="0" err="1">
                <a:solidFill>
                  <a:srgbClr val="F14E22"/>
                </a:solidFill>
              </a:rPr>
              <a:t>Webimax</a:t>
            </a:r>
            <a:r>
              <a:rPr lang="en-US" sz="1800" dirty="0"/>
              <a:t> – provides social media marketing services</a:t>
            </a:r>
          </a:p>
          <a:p>
            <a:r>
              <a:rPr lang="en-US" sz="1800" dirty="0" err="1">
                <a:solidFill>
                  <a:srgbClr val="F14E22"/>
                </a:solidFill>
              </a:rPr>
              <a:t>OrangeSoda</a:t>
            </a:r>
            <a:r>
              <a:rPr lang="en-US" sz="1800" dirty="0"/>
              <a:t> – assists with </a:t>
            </a:r>
            <a:r>
              <a:rPr lang="en-US" sz="1800" dirty="0" err="1"/>
              <a:t>geotargeting</a:t>
            </a:r>
            <a:r>
              <a:rPr lang="en-US" sz="1800" dirty="0"/>
              <a:t> of marketing efforts</a:t>
            </a:r>
          </a:p>
          <a:p>
            <a:r>
              <a:rPr lang="en-US" sz="1800" dirty="0" err="1">
                <a:solidFill>
                  <a:srgbClr val="F14E22"/>
                </a:solidFill>
              </a:rPr>
              <a:t>Venngage</a:t>
            </a:r>
            <a:r>
              <a:rPr lang="en-US" sz="1800" dirty="0"/>
              <a:t> – helps users create great infographics online</a:t>
            </a:r>
          </a:p>
          <a:p>
            <a:r>
              <a:rPr lang="en-US" sz="1800" dirty="0">
                <a:solidFill>
                  <a:srgbClr val="F14E22"/>
                </a:solidFill>
              </a:rPr>
              <a:t>Fiverr </a:t>
            </a:r>
            <a:r>
              <a:rPr lang="en-US" sz="1800" dirty="0"/>
              <a:t>- offers freelance services to entrepreneurs (graphics, digital marketing, writing)</a:t>
            </a:r>
          </a:p>
          <a:p>
            <a:r>
              <a:rPr lang="en-US" sz="1800" dirty="0" err="1">
                <a:solidFill>
                  <a:srgbClr val="F14E22"/>
                </a:solidFill>
              </a:rPr>
              <a:t>HubSpot</a:t>
            </a:r>
            <a:r>
              <a:rPr lang="en-US" sz="1800" dirty="0"/>
              <a:t> -  provides software products (e.g., CRM) for inbound marketing</a:t>
            </a:r>
          </a:p>
          <a:p>
            <a:r>
              <a:rPr lang="en-US" sz="1800" dirty="0" err="1">
                <a:solidFill>
                  <a:srgbClr val="F14E22"/>
                </a:solidFill>
              </a:rPr>
              <a:t>Mailchimp</a:t>
            </a:r>
            <a:r>
              <a:rPr lang="en-US" sz="1800" dirty="0"/>
              <a:t> – offers an email marketing service</a:t>
            </a:r>
          </a:p>
          <a:p>
            <a:r>
              <a:rPr lang="en-US" sz="1800" dirty="0">
                <a:solidFill>
                  <a:srgbClr val="F14E22"/>
                </a:solidFill>
              </a:rPr>
              <a:t>Lithium</a:t>
            </a:r>
            <a:r>
              <a:rPr lang="en-US" sz="1800" dirty="0"/>
              <a:t> – helps companies manage communities of users</a:t>
            </a:r>
          </a:p>
          <a:p>
            <a:r>
              <a:rPr lang="en-US" sz="1800" dirty="0" err="1">
                <a:solidFill>
                  <a:srgbClr val="F14E22"/>
                </a:solidFill>
              </a:rPr>
              <a:t>BuzzSumo</a:t>
            </a:r>
            <a:r>
              <a:rPr lang="en-US" sz="1800" dirty="0"/>
              <a:t> – finds names of influencers, prominent people in your industry</a:t>
            </a:r>
          </a:p>
          <a:p>
            <a:r>
              <a:rPr lang="en-US" sz="1800" dirty="0">
                <a:solidFill>
                  <a:srgbClr val="F14E22"/>
                </a:solidFill>
              </a:rPr>
              <a:t>Scripted.com</a:t>
            </a:r>
            <a:r>
              <a:rPr lang="en-US" sz="1800" dirty="0"/>
              <a:t> – offers writers to create contents, posts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slew of services to help</a:t>
            </a:r>
          </a:p>
        </p:txBody>
      </p:sp>
    </p:spTree>
    <p:extLst>
      <p:ext uri="{BB962C8B-B14F-4D97-AF65-F5344CB8AC3E}">
        <p14:creationId xmlns:p14="http://schemas.microsoft.com/office/powerpoint/2010/main" val="369071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800" y="1733129"/>
            <a:ext cx="11348720" cy="762000"/>
          </a:xfrm>
        </p:spPr>
        <p:txBody>
          <a:bodyPr/>
          <a:lstStyle/>
          <a:p>
            <a:pPr algn="ctr"/>
            <a:r>
              <a:rPr lang="en-US" sz="2800" dirty="0"/>
              <a:t>“There is no such thing as a free lunch.”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			</a:t>
            </a:r>
            <a:r>
              <a:rPr lang="en-US" sz="2000" dirty="0"/>
              <a:t>                  -various</a:t>
            </a:r>
          </a:p>
        </p:txBody>
      </p:sp>
    </p:spTree>
    <p:extLst>
      <p:ext uri="{BB962C8B-B14F-4D97-AF65-F5344CB8AC3E}">
        <p14:creationId xmlns:p14="http://schemas.microsoft.com/office/powerpoint/2010/main" val="154967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914398"/>
            <a:ext cx="11455400" cy="5088467"/>
          </a:xfrm>
        </p:spPr>
        <p:txBody>
          <a:bodyPr>
            <a:noAutofit/>
          </a:bodyPr>
          <a:lstStyle/>
          <a:p>
            <a:r>
              <a:rPr lang="en-US" sz="2000" dirty="0"/>
              <a:t>Social media is:</a:t>
            </a:r>
          </a:p>
          <a:p>
            <a:pPr marL="0" indent="0">
              <a:buNone/>
            </a:pPr>
            <a:r>
              <a:rPr lang="en-US" sz="2400" dirty="0"/>
              <a:t>	 </a:t>
            </a:r>
            <a:r>
              <a:rPr lang="en-US" sz="2000" dirty="0"/>
              <a:t>	-  </a:t>
            </a:r>
            <a:r>
              <a:rPr lang="en-US" sz="1800" dirty="0"/>
              <a:t>an online, open communication channel</a:t>
            </a:r>
          </a:p>
          <a:p>
            <a:pPr marL="0" indent="0">
              <a:buNone/>
            </a:pPr>
            <a:r>
              <a:rPr lang="en-US" sz="1800" dirty="0"/>
              <a:t>		-  interactive and encourages participation</a:t>
            </a:r>
          </a:p>
          <a:p>
            <a:pPr marL="0" indent="0">
              <a:buNone/>
            </a:pPr>
            <a:r>
              <a:rPr lang="en-US" sz="1800" dirty="0"/>
              <a:t>		-  includes user-generated content</a:t>
            </a:r>
          </a:p>
          <a:p>
            <a:pPr marL="0" indent="0">
              <a:buNone/>
            </a:pPr>
            <a:r>
              <a:rPr lang="en-US" sz="1800" dirty="0"/>
              <a:t>		-  enables development of networks/communities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000" dirty="0">
                <a:solidFill>
                  <a:srgbClr val="002060"/>
                </a:solidFill>
              </a:rPr>
              <a:t>Includes blogs, podcasts, business networks, social networks, photo and video sharing, forums, social bookmarking, wikis, social gaming, virtual worlds and more</a:t>
            </a:r>
          </a:p>
          <a:p>
            <a:endParaRPr lang="en-US" sz="1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Today includes hundreds of different online communication </a:t>
            </a:r>
            <a:r>
              <a:rPr lang="en-US" sz="2000" dirty="0"/>
              <a:t>vehicles:</a:t>
            </a:r>
          </a:p>
          <a:p>
            <a:pPr>
              <a:spcAft>
                <a:spcPts val="0"/>
              </a:spcAft>
            </a:pPr>
            <a:endParaRPr lang="en-US" sz="600" dirty="0"/>
          </a:p>
          <a:p>
            <a:pPr marL="0" indent="0">
              <a:buNone/>
              <a:tabLst>
                <a:tab pos="688975" algn="l"/>
                <a:tab pos="1484313" algn="l"/>
                <a:tab pos="3259138" algn="l"/>
              </a:tabLst>
            </a:pPr>
            <a:r>
              <a:rPr lang="en-US" sz="1600" dirty="0">
                <a:solidFill>
                  <a:srgbClr val="F14E22"/>
                </a:solidFill>
              </a:rPr>
              <a:t>Facebook	LinkedIn	Twitter	</a:t>
            </a:r>
            <a:r>
              <a:rPr lang="en-US" sz="1600" dirty="0" err="1">
                <a:solidFill>
                  <a:srgbClr val="F14E22"/>
                </a:solidFill>
              </a:rPr>
              <a:t>Badoo</a:t>
            </a:r>
            <a:r>
              <a:rPr lang="en-US" sz="1600" dirty="0">
                <a:solidFill>
                  <a:srgbClr val="F14E22"/>
                </a:solidFill>
              </a:rPr>
              <a:t>		Flickr		</a:t>
            </a:r>
            <a:r>
              <a:rPr lang="en-US" sz="1600" dirty="0" err="1">
                <a:solidFill>
                  <a:srgbClr val="F14E22"/>
                </a:solidFill>
              </a:rPr>
              <a:t>TravBuddy</a:t>
            </a:r>
            <a:r>
              <a:rPr lang="en-US" sz="1600" dirty="0">
                <a:solidFill>
                  <a:srgbClr val="F14E22"/>
                </a:solidFill>
              </a:rPr>
              <a:t>         </a:t>
            </a:r>
            <a:r>
              <a:rPr lang="en-US" sz="1600" dirty="0" err="1">
                <a:solidFill>
                  <a:srgbClr val="F14E22"/>
                </a:solidFill>
              </a:rPr>
              <a:t>VineCamera</a:t>
            </a:r>
            <a:endParaRPr lang="en-US" sz="1600" dirty="0">
              <a:solidFill>
                <a:srgbClr val="F14E22"/>
              </a:solidFill>
            </a:endParaRPr>
          </a:p>
          <a:p>
            <a:pPr marL="0" indent="0">
              <a:buNone/>
              <a:tabLst>
                <a:tab pos="688975" algn="l"/>
                <a:tab pos="1484313" algn="l"/>
                <a:tab pos="3259138" algn="l"/>
              </a:tabLst>
            </a:pPr>
            <a:r>
              <a:rPr lang="en-US" sz="1600" dirty="0">
                <a:solidFill>
                  <a:srgbClr val="F14E22"/>
                </a:solidFill>
              </a:rPr>
              <a:t>QQ		Skype	Google +	Foursquare	Pinterest		Classmates	Meetup</a:t>
            </a:r>
          </a:p>
          <a:p>
            <a:pPr marL="0" indent="0">
              <a:buNone/>
              <a:tabLst>
                <a:tab pos="688975" algn="l"/>
                <a:tab pos="1484313" algn="l"/>
                <a:tab pos="3259138" algn="l"/>
              </a:tabLst>
            </a:pPr>
            <a:r>
              <a:rPr lang="en-US" sz="1600" dirty="0" err="1">
                <a:solidFill>
                  <a:srgbClr val="F14E22"/>
                </a:solidFill>
              </a:rPr>
              <a:t>Whatsapp</a:t>
            </a:r>
            <a:r>
              <a:rPr lang="en-US" sz="1600" dirty="0">
                <a:solidFill>
                  <a:srgbClr val="F14E22"/>
                </a:solidFill>
              </a:rPr>
              <a:t>	Instagram	Tumblr	</a:t>
            </a:r>
            <a:r>
              <a:rPr lang="en-US" sz="1600" dirty="0" err="1">
                <a:solidFill>
                  <a:srgbClr val="F14E22"/>
                </a:solidFill>
              </a:rPr>
              <a:t>MeetMe</a:t>
            </a:r>
            <a:r>
              <a:rPr lang="en-US" sz="1600" dirty="0">
                <a:solidFill>
                  <a:srgbClr val="F14E22"/>
                </a:solidFill>
              </a:rPr>
              <a:t>		</a:t>
            </a:r>
            <a:r>
              <a:rPr lang="en-US" sz="1600" dirty="0" err="1">
                <a:solidFill>
                  <a:srgbClr val="F14E22"/>
                </a:solidFill>
              </a:rPr>
              <a:t>Buzznet</a:t>
            </a:r>
            <a:r>
              <a:rPr lang="en-US" sz="1600" dirty="0">
                <a:solidFill>
                  <a:srgbClr val="F14E22"/>
                </a:solidFill>
              </a:rPr>
              <a:t>		</a:t>
            </a:r>
            <a:r>
              <a:rPr lang="en-US" sz="1600" dirty="0" err="1">
                <a:solidFill>
                  <a:srgbClr val="F14E22"/>
                </a:solidFill>
              </a:rPr>
              <a:t>WeeWorld</a:t>
            </a:r>
            <a:r>
              <a:rPr lang="en-US" sz="1600" dirty="0">
                <a:solidFill>
                  <a:srgbClr val="F14E22"/>
                </a:solidFill>
              </a:rPr>
              <a:t>	Ask.fm</a:t>
            </a:r>
          </a:p>
          <a:p>
            <a:pPr marL="0" indent="0">
              <a:buNone/>
              <a:tabLst>
                <a:tab pos="688975" algn="l"/>
                <a:tab pos="1484313" algn="l"/>
                <a:tab pos="3259138" algn="l"/>
              </a:tabLst>
            </a:pPr>
            <a:r>
              <a:rPr lang="en-US" sz="1600" dirty="0">
                <a:solidFill>
                  <a:srgbClr val="F14E22"/>
                </a:solidFill>
              </a:rPr>
              <a:t>Viber		Snapchat	Reddit	</a:t>
            </a:r>
            <a:r>
              <a:rPr lang="en-US" sz="1600" dirty="0" err="1">
                <a:solidFill>
                  <a:srgbClr val="F14E22"/>
                </a:solidFill>
              </a:rPr>
              <a:t>Kiwibox</a:t>
            </a:r>
            <a:r>
              <a:rPr lang="en-US" sz="1600" dirty="0">
                <a:solidFill>
                  <a:srgbClr val="F14E22"/>
                </a:solidFill>
              </a:rPr>
              <a:t>		YouTube		LiveJournal	</a:t>
            </a:r>
            <a:r>
              <a:rPr lang="en-US" sz="1600" dirty="0" err="1">
                <a:solidFill>
                  <a:srgbClr val="F14E22"/>
                </a:solidFill>
              </a:rPr>
              <a:t>Snapfish</a:t>
            </a:r>
            <a:endParaRPr lang="en-US" sz="1600" dirty="0">
              <a:solidFill>
                <a:srgbClr val="F14E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6726"/>
            <a:ext cx="11348720" cy="762000"/>
          </a:xfrm>
        </p:spPr>
        <p:txBody>
          <a:bodyPr/>
          <a:lstStyle/>
          <a:p>
            <a:r>
              <a:rPr lang="en-US" sz="4000" b="1" dirty="0"/>
              <a:t>Social media everywhere…</a:t>
            </a:r>
          </a:p>
        </p:txBody>
      </p:sp>
    </p:spTree>
    <p:extLst>
      <p:ext uri="{BB962C8B-B14F-4D97-AF65-F5344CB8AC3E}">
        <p14:creationId xmlns:p14="http://schemas.microsoft.com/office/powerpoint/2010/main" val="77931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8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199" y="959043"/>
            <a:ext cx="11514667" cy="4741441"/>
          </a:xfrm>
        </p:spPr>
        <p:txBody>
          <a:bodyPr/>
          <a:lstStyle/>
          <a:p>
            <a:r>
              <a:rPr lang="en-US" sz="1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Quality</a:t>
            </a:r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800" dirty="0"/>
              <a:t>quality is more variable with social media (SM)</a:t>
            </a:r>
          </a:p>
          <a:p>
            <a:r>
              <a:rPr lang="en-US" sz="1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Reach</a:t>
            </a:r>
            <a:r>
              <a:rPr lang="en-US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800" dirty="0"/>
              <a:t>Both have high potential reach, but SM is more decentralized, less hierarchical, and distinguished by multiple points of production and use (organic reach w/Facebook is </a:t>
            </a:r>
            <a:r>
              <a:rPr lang="en-US" sz="1800" u="sng" dirty="0"/>
              <a:t>declining</a:t>
            </a:r>
            <a:r>
              <a:rPr lang="en-US" sz="1800" dirty="0"/>
              <a:t>)</a:t>
            </a:r>
          </a:p>
          <a:p>
            <a:r>
              <a:rPr lang="en-US" sz="1800" b="1" dirty="0">
                <a:solidFill>
                  <a:srgbClr val="F14E22"/>
                </a:solidFill>
              </a:rPr>
              <a:t>Frequency</a:t>
            </a:r>
            <a:r>
              <a:rPr lang="en-US" sz="1800" dirty="0">
                <a:solidFill>
                  <a:srgbClr val="F14E22"/>
                </a:solidFill>
              </a:rPr>
              <a:t>: </a:t>
            </a:r>
            <a:r>
              <a:rPr lang="en-US" sz="1800" dirty="0"/>
              <a:t>especially with heavy SM users, it is possible to create greater frequency of exposure to a message at lower cost </a:t>
            </a:r>
          </a:p>
          <a:p>
            <a:r>
              <a:rPr lang="en-US" sz="1800" b="1" dirty="0">
                <a:solidFill>
                  <a:srgbClr val="F14E22"/>
                </a:solidFill>
              </a:rPr>
              <a:t>Targeting: </a:t>
            </a:r>
            <a:r>
              <a:rPr lang="en-US" sz="1800" dirty="0"/>
              <a:t>SM allows for much more specific targeting</a:t>
            </a:r>
          </a:p>
          <a:p>
            <a:r>
              <a:rPr lang="en-US" sz="1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Effort required:  </a:t>
            </a:r>
            <a:r>
              <a:rPr lang="en-US" sz="1800" dirty="0"/>
              <a:t>With social media you have to work at it constantly, not just design and run</a:t>
            </a:r>
            <a:endParaRPr lang="en-US" sz="1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1800" b="1" dirty="0">
                <a:solidFill>
                  <a:srgbClr val="F14E22"/>
                </a:solidFill>
              </a:rPr>
              <a:t>Accessibility</a:t>
            </a:r>
            <a:r>
              <a:rPr lang="en-US" sz="1800" dirty="0">
                <a:solidFill>
                  <a:srgbClr val="F14E22"/>
                </a:solidFill>
              </a:rPr>
              <a:t>: </a:t>
            </a:r>
            <a:r>
              <a:rPr lang="en-US" sz="1800" dirty="0"/>
              <a:t>SM is easy to access from anywhere, any time</a:t>
            </a:r>
          </a:p>
          <a:p>
            <a:r>
              <a:rPr lang="en-US" sz="1800" b="1" dirty="0">
                <a:solidFill>
                  <a:srgbClr val="F14E22"/>
                </a:solidFill>
              </a:rPr>
              <a:t>Ease of use:  </a:t>
            </a:r>
            <a:r>
              <a:rPr lang="en-US" sz="1800" dirty="0"/>
              <a:t>SM requires less skill than conventional media </a:t>
            </a:r>
          </a:p>
          <a:p>
            <a:r>
              <a:rPr lang="en-US" sz="1800" b="1" dirty="0">
                <a:solidFill>
                  <a:srgbClr val="F14E22"/>
                </a:solidFill>
              </a:rPr>
              <a:t>Cost:</a:t>
            </a:r>
            <a:r>
              <a:rPr lang="en-US" sz="1800" dirty="0">
                <a:solidFill>
                  <a:srgbClr val="F14E22"/>
                </a:solidFill>
              </a:rPr>
              <a:t> </a:t>
            </a:r>
            <a:r>
              <a:rPr lang="en-US" sz="1800" dirty="0"/>
              <a:t>SM can be dramatically cheaper but requires significant time to do it right</a:t>
            </a:r>
          </a:p>
          <a:p>
            <a:r>
              <a:rPr lang="en-US" sz="1800" b="1" dirty="0">
                <a:solidFill>
                  <a:srgbClr val="F14E22"/>
                </a:solidFill>
              </a:rPr>
              <a:t>Speed:  </a:t>
            </a:r>
            <a:r>
              <a:rPr lang="en-US" sz="1800" dirty="0"/>
              <a:t>SM can get messages out quickly, but it </a:t>
            </a:r>
            <a:r>
              <a:rPr lang="en-US" sz="1800" u="sng" dirty="0"/>
              <a:t>takes time to build an audience</a:t>
            </a:r>
          </a:p>
          <a:p>
            <a:r>
              <a:rPr lang="en-US" sz="1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Branded content: </a:t>
            </a:r>
            <a:r>
              <a:rPr lang="en-US" sz="1800" dirty="0"/>
              <a:t>with exceptions (Axe, Dove) SM users resist/ignore branded content</a:t>
            </a:r>
          </a:p>
          <a:p>
            <a:r>
              <a:rPr lang="en-US" sz="1800" b="1" dirty="0">
                <a:solidFill>
                  <a:srgbClr val="F14E22"/>
                </a:solidFill>
              </a:rPr>
              <a:t>Flexibility/permanence</a:t>
            </a:r>
            <a:r>
              <a:rPr lang="en-US" sz="1800" dirty="0">
                <a:solidFill>
                  <a:srgbClr val="F14E22"/>
                </a:solidFill>
              </a:rPr>
              <a:t>: </a:t>
            </a:r>
            <a:r>
              <a:rPr lang="en-US" sz="1800" dirty="0"/>
              <a:t>SM communications can be easily altered/updated  </a:t>
            </a:r>
          </a:p>
          <a:p>
            <a:r>
              <a:rPr lang="en-US" sz="1800" b="1" dirty="0">
                <a:solidFill>
                  <a:srgbClr val="F14E22"/>
                </a:solidFill>
              </a:rPr>
              <a:t>Metrics: </a:t>
            </a:r>
            <a:r>
              <a:rPr lang="en-US" sz="1800" dirty="0"/>
              <a:t>more</a:t>
            </a:r>
            <a:r>
              <a:rPr lang="en-US" sz="1800" b="1" dirty="0"/>
              <a:t> </a:t>
            </a:r>
            <a:r>
              <a:rPr lang="en-US" sz="1800" dirty="0"/>
              <a:t>SM performance</a:t>
            </a:r>
            <a:r>
              <a:rPr lang="en-US" sz="1800" b="1" dirty="0"/>
              <a:t> </a:t>
            </a:r>
            <a:r>
              <a:rPr lang="en-US" sz="1800" dirty="0"/>
              <a:t>metrics are available and available more quickly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Social media vs traditional media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008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729" y="1176866"/>
            <a:ext cx="10473272" cy="4741441"/>
          </a:xfrm>
        </p:spPr>
        <p:txBody>
          <a:bodyPr/>
          <a:lstStyle/>
          <a:p>
            <a:r>
              <a:rPr lang="en-US" sz="2000" dirty="0"/>
              <a:t>Gaining traffic for your business through </a:t>
            </a:r>
            <a:r>
              <a:rPr lang="en-US" sz="2000" dirty="0">
                <a:solidFill>
                  <a:srgbClr val="F14E22"/>
                </a:solidFill>
              </a:rPr>
              <a:t>social media sites</a:t>
            </a:r>
          </a:p>
          <a:p>
            <a:endParaRPr lang="en-US" sz="1200" dirty="0"/>
          </a:p>
          <a:p>
            <a:r>
              <a:rPr lang="en-US" sz="2000" dirty="0">
                <a:solidFill>
                  <a:srgbClr val="002060"/>
                </a:solidFill>
              </a:rPr>
              <a:t>Trying to grow </a:t>
            </a:r>
            <a:r>
              <a:rPr lang="en-US" sz="2000" dirty="0">
                <a:solidFill>
                  <a:srgbClr val="F14E22"/>
                </a:solidFill>
              </a:rPr>
              <a:t>‘organic reach’ </a:t>
            </a:r>
            <a:r>
              <a:rPr lang="en-US" sz="2000" dirty="0"/>
              <a:t>--- people exposed to your posts NOT as a result of online ads</a:t>
            </a:r>
          </a:p>
          <a:p>
            <a:endParaRPr lang="en-US" sz="1200" dirty="0"/>
          </a:p>
          <a:p>
            <a:r>
              <a:rPr lang="en-US" sz="2000" dirty="0"/>
              <a:t>Need to ensure your prospective customers </a:t>
            </a:r>
            <a:r>
              <a:rPr lang="en-US" sz="2000" dirty="0">
                <a:solidFill>
                  <a:srgbClr val="F14E22"/>
                </a:solidFill>
              </a:rPr>
              <a:t>are using </a:t>
            </a:r>
            <a:r>
              <a:rPr lang="en-US" sz="2000" dirty="0"/>
              <a:t>a given SM channel (e.g., Facebook)</a:t>
            </a:r>
          </a:p>
          <a:p>
            <a:endParaRPr lang="en-US" sz="1200" dirty="0"/>
          </a:p>
          <a:p>
            <a:r>
              <a:rPr lang="en-US" sz="2000" dirty="0"/>
              <a:t>So you are trying to </a:t>
            </a:r>
            <a:r>
              <a:rPr lang="en-US" sz="2000" dirty="0">
                <a:solidFill>
                  <a:srgbClr val="F14E22"/>
                </a:solidFill>
              </a:rPr>
              <a:t>drive the right people </a:t>
            </a:r>
            <a:r>
              <a:rPr lang="en-US" sz="2000" dirty="0"/>
              <a:t>to your Facebook business page (or follow you on Twitter, Instagram, etc.) </a:t>
            </a:r>
          </a:p>
          <a:p>
            <a:endParaRPr lang="en-US" sz="12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800" y="149863"/>
            <a:ext cx="11348720" cy="762000"/>
          </a:xfrm>
        </p:spPr>
        <p:txBody>
          <a:bodyPr/>
          <a:lstStyle/>
          <a:p>
            <a:r>
              <a:rPr lang="en-US" sz="4000" dirty="0"/>
              <a:t>Social media </a:t>
            </a:r>
            <a:r>
              <a:rPr lang="en-US" sz="4000" i="1" u="sng" dirty="0"/>
              <a:t>marketing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971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Attempting to </a:t>
            </a:r>
            <a:r>
              <a:rPr lang="en-US" sz="2400" u="sng" dirty="0"/>
              <a:t>???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4E22"/>
                </a:solidFill>
              </a:rPr>
              <a:t>	</a:t>
            </a:r>
            <a:r>
              <a:rPr lang="en-US" sz="2000" dirty="0">
                <a:solidFill>
                  <a:srgbClr val="F14E22"/>
                </a:solidFill>
              </a:rPr>
              <a:t>- simply create awareness;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14E22"/>
                </a:solidFill>
              </a:rPr>
              <a:t>	- generate leads;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14E22"/>
                </a:solidFill>
              </a:rPr>
              <a:t>	- educate prospects;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14E22"/>
                </a:solidFill>
              </a:rPr>
              <a:t>	- generate ‘likes’ and get people to invite friends to follow you;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14E22"/>
                </a:solidFill>
              </a:rPr>
              <a:t>	- get people to call or email you;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14E22"/>
                </a:solidFill>
              </a:rPr>
              <a:t>	- motivate them to link through to your website;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14E22"/>
                </a:solidFill>
              </a:rPr>
              <a:t>	- move them to act (buy); build a community around your business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i="1" dirty="0">
                <a:solidFill>
                  <a:srgbClr val="F14E22"/>
                </a:solidFill>
              </a:rPr>
              <a:t>		              </a:t>
            </a:r>
            <a:r>
              <a:rPr lang="en-US" sz="2000" b="1" i="1" dirty="0"/>
              <a:t>(depends on SM channel)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Most often, you are trying to get them off your Facebook page (or twitter, etc.) and onto your website (platform where they can act)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000" dirty="0"/>
              <a:t>Social media </a:t>
            </a:r>
            <a:r>
              <a:rPr lang="en-US" sz="4000" i="1" u="sng" dirty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36762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Traditional marketing has been termed “outbound marketing”</a:t>
            </a:r>
          </a:p>
          <a:p>
            <a:pPr lvl="1"/>
            <a:r>
              <a:rPr lang="en-US" sz="2800" i="1" dirty="0">
                <a:solidFill>
                  <a:srgbClr val="F14E22"/>
                </a:solidFill>
              </a:rPr>
              <a:t>Critics call it interruption-based</a:t>
            </a:r>
          </a:p>
          <a:p>
            <a:endParaRPr lang="en-US" dirty="0"/>
          </a:p>
          <a:p>
            <a:r>
              <a:rPr lang="en-US" sz="3200" dirty="0"/>
              <a:t>Use of SM and your website for marketing is termed “inbound marketing”</a:t>
            </a:r>
          </a:p>
          <a:p>
            <a:pPr lvl="1"/>
            <a:r>
              <a:rPr lang="en-US" sz="2800" i="1" dirty="0">
                <a:solidFill>
                  <a:srgbClr val="F14E22"/>
                </a:solidFill>
              </a:rPr>
              <a:t>Proponents call it permission-based</a:t>
            </a:r>
          </a:p>
        </p:txBody>
      </p:sp>
    </p:spTree>
    <p:extLst>
      <p:ext uri="{BB962C8B-B14F-4D97-AF65-F5344CB8AC3E}">
        <p14:creationId xmlns:p14="http://schemas.microsoft.com/office/powerpoint/2010/main" val="387625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While SM can be done quickly and flexibly, it does not mean quick sales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14E22"/>
                </a:solidFill>
              </a:rPr>
              <a:t>SM is in effect establishing a dialog with a person who might become a customer with time --- </a:t>
            </a:r>
            <a:r>
              <a:rPr lang="en-US" sz="2000" dirty="0"/>
              <a:t>but it takes time to convert </a:t>
            </a:r>
            <a:r>
              <a:rPr lang="en-US" sz="2000" dirty="0">
                <a:solidFill>
                  <a:srgbClr val="F14E22"/>
                </a:solidFill>
              </a:rPr>
              <a:t>--- more time than internet advertising or conventional advertising </a:t>
            </a:r>
          </a:p>
          <a:p>
            <a:endParaRPr lang="en-US" sz="2000" dirty="0"/>
          </a:p>
          <a:p>
            <a:r>
              <a:rPr lang="en-US" sz="2000" dirty="0"/>
              <a:t>It is harder and harder to achieve organic reach through SM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14E22"/>
                </a:solidFill>
              </a:rPr>
              <a:t>While SM allows broad targeting, it may be more effective in local markets</a:t>
            </a:r>
          </a:p>
          <a:p>
            <a:endParaRPr lang="en-US" sz="2000" dirty="0"/>
          </a:p>
          <a:p>
            <a:r>
              <a:rPr lang="en-US" sz="2000" dirty="0"/>
              <a:t>Experts argue that effectiveness requires that SM efforts be combined with online advertising (including on SM sites)</a:t>
            </a:r>
          </a:p>
          <a:p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Correcting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3866102228"/>
      </p:ext>
    </p:extLst>
  </p:cSld>
  <p:clrMapOvr>
    <a:masterClrMapping/>
  </p:clrMapOvr>
</p:sld>
</file>

<file path=ppt/theme/theme1.xml><?xml version="1.0" encoding="utf-8"?>
<a:theme xmlns:a="http://schemas.openxmlformats.org/drawingml/2006/main" name="GatorTheme_2016_Morris">
  <a:themeElements>
    <a:clrScheme name="Custom 5">
      <a:dk1>
        <a:srgbClr val="000099"/>
      </a:dk1>
      <a:lt1>
        <a:srgbClr val="FFFFFF"/>
      </a:lt1>
      <a:dk2>
        <a:srgbClr val="000099"/>
      </a:dk2>
      <a:lt2>
        <a:srgbClr val="FF0000"/>
      </a:lt2>
      <a:accent1>
        <a:srgbClr val="FFCC99"/>
      </a:accent1>
      <a:accent2>
        <a:srgbClr val="00A8A8"/>
      </a:accent2>
      <a:accent3>
        <a:srgbClr val="FFFFFF"/>
      </a:accent3>
      <a:accent4>
        <a:srgbClr val="000082"/>
      </a:accent4>
      <a:accent5>
        <a:srgbClr val="FFE2CA"/>
      </a:accent5>
      <a:accent6>
        <a:srgbClr val="009898"/>
      </a:accent6>
      <a:hlink>
        <a:srgbClr val="FFFFFF"/>
      </a:hlink>
      <a:folHlink>
        <a:srgbClr val="FF9933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nance 1">
        <a:dk1>
          <a:srgbClr val="54A8FF"/>
        </a:dk1>
        <a:lt1>
          <a:srgbClr val="FFFFCC"/>
        </a:lt1>
        <a:dk2>
          <a:srgbClr val="0000C2"/>
        </a:dk2>
        <a:lt2>
          <a:srgbClr val="FFFFCC"/>
        </a:lt2>
        <a:accent1>
          <a:srgbClr val="A8FFFF"/>
        </a:accent1>
        <a:accent2>
          <a:srgbClr val="00A8A8"/>
        </a:accent2>
        <a:accent3>
          <a:srgbClr val="AAAADD"/>
        </a:accent3>
        <a:accent4>
          <a:srgbClr val="DADAAE"/>
        </a:accent4>
        <a:accent5>
          <a:srgbClr val="D1FFFF"/>
        </a:accent5>
        <a:accent6>
          <a:srgbClr val="009898"/>
        </a:accent6>
        <a:hlink>
          <a:srgbClr val="0054A8"/>
        </a:hlink>
        <a:folHlink>
          <a:srgbClr val="FFFF5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e 2">
        <a:dk1>
          <a:srgbClr val="54A8FF"/>
        </a:dk1>
        <a:lt1>
          <a:srgbClr val="FFFFFF"/>
        </a:lt1>
        <a:dk2>
          <a:srgbClr val="0101FF"/>
        </a:dk2>
        <a:lt2>
          <a:srgbClr val="FFFFFF"/>
        </a:lt2>
        <a:accent1>
          <a:srgbClr val="A8FFFF"/>
        </a:accent1>
        <a:accent2>
          <a:srgbClr val="00A8A8"/>
        </a:accent2>
        <a:accent3>
          <a:srgbClr val="AAAAFF"/>
        </a:accent3>
        <a:accent4>
          <a:srgbClr val="DADADA"/>
        </a:accent4>
        <a:accent5>
          <a:srgbClr val="D1FFFF"/>
        </a:accent5>
        <a:accent6>
          <a:srgbClr val="009898"/>
        </a:accent6>
        <a:hlink>
          <a:srgbClr val="0054A8"/>
        </a:hlink>
        <a:folHlink>
          <a:srgbClr val="FFFFE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e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4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e 5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8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atorTheme_2016_Morris" id="{FE1EC719-2DD6-407C-8981-8686DAE0D08B}" vid="{C7502C77-6A5E-4575-ABB6-6BF5C345BB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GatorTheme_2016_Morris</Template>
  <TotalTime>40823</TotalTime>
  <Words>1669</Words>
  <Application>Microsoft Office PowerPoint</Application>
  <PresentationFormat>Widescreen</PresentationFormat>
  <Paragraphs>171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Verdana</vt:lpstr>
      <vt:lpstr>Wingdings</vt:lpstr>
      <vt:lpstr>Wingdings 3</vt:lpstr>
      <vt:lpstr>GatorTheme_2016_Morris</vt:lpstr>
      <vt:lpstr>Social Media and Marketing</vt:lpstr>
      <vt:lpstr>“There is no such thing as a free lunch.”                       -various</vt:lpstr>
      <vt:lpstr>Social media everywhere…</vt:lpstr>
      <vt:lpstr>PowerPoint Presentation</vt:lpstr>
      <vt:lpstr>Social media vs traditional media  </vt:lpstr>
      <vt:lpstr>Social media marketing</vt:lpstr>
      <vt:lpstr> Social media marketing</vt:lpstr>
      <vt:lpstr>PowerPoint Presentation</vt:lpstr>
      <vt:lpstr>Correcting misconceptions</vt:lpstr>
      <vt:lpstr>SM channel plans</vt:lpstr>
      <vt:lpstr>Sample tips for driving traffic</vt:lpstr>
      <vt:lpstr>More tips for driving traffic</vt:lpstr>
      <vt:lpstr>Social media and crowds</vt:lpstr>
      <vt:lpstr>Using blogs</vt:lpstr>
      <vt:lpstr>Boosting a post (for a fee)</vt:lpstr>
      <vt:lpstr>Setting objectives based on metrics</vt:lpstr>
      <vt:lpstr>Continually learn from the data</vt:lpstr>
      <vt:lpstr>A slew of services to help</vt:lpstr>
    </vt:vector>
  </TitlesOfParts>
  <Company>UF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GooGle Adwords</dc:title>
  <dc:creator>Morris,Michael H</dc:creator>
  <cp:lastModifiedBy>Michael Morris</cp:lastModifiedBy>
  <cp:revision>140</cp:revision>
  <dcterms:created xsi:type="dcterms:W3CDTF">2014-12-02T15:42:25Z</dcterms:created>
  <dcterms:modified xsi:type="dcterms:W3CDTF">2025-11-03T17:26:01Z</dcterms:modified>
</cp:coreProperties>
</file>